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5"/>
    <p:sldMasterId id="2147483714" r:id="rId6"/>
    <p:sldMasterId id="2147483731" r:id="rId7"/>
  </p:sldMasterIdLst>
  <p:notesMasterIdLst>
    <p:notesMasterId r:id="rId93"/>
  </p:notesMasterIdLst>
  <p:handoutMasterIdLst>
    <p:handoutMasterId r:id="rId94"/>
  </p:handoutMasterIdLst>
  <p:sldIdLst>
    <p:sldId id="256" r:id="rId8"/>
    <p:sldId id="284" r:id="rId9"/>
    <p:sldId id="282" r:id="rId10"/>
    <p:sldId id="279" r:id="rId11"/>
    <p:sldId id="280" r:id="rId12"/>
    <p:sldId id="257" r:id="rId13"/>
    <p:sldId id="258" r:id="rId14"/>
    <p:sldId id="259" r:id="rId15"/>
    <p:sldId id="260" r:id="rId16"/>
    <p:sldId id="261" r:id="rId17"/>
    <p:sldId id="262" r:id="rId18"/>
    <p:sldId id="263" r:id="rId19"/>
    <p:sldId id="412" r:id="rId20"/>
    <p:sldId id="264" r:id="rId21"/>
    <p:sldId id="268" r:id="rId22"/>
    <p:sldId id="270" r:id="rId23"/>
    <p:sldId id="271" r:id="rId24"/>
    <p:sldId id="281" r:id="rId25"/>
    <p:sldId id="276" r:id="rId26"/>
    <p:sldId id="403" r:id="rId27"/>
    <p:sldId id="265" r:id="rId28"/>
    <p:sldId id="329" r:id="rId29"/>
    <p:sldId id="275" r:id="rId30"/>
    <p:sldId id="266" r:id="rId31"/>
    <p:sldId id="267" r:id="rId32"/>
    <p:sldId id="402" r:id="rId33"/>
    <p:sldId id="277" r:id="rId34"/>
    <p:sldId id="331" r:id="rId35"/>
    <p:sldId id="332" r:id="rId36"/>
    <p:sldId id="334" r:id="rId37"/>
    <p:sldId id="379" r:id="rId38"/>
    <p:sldId id="378" r:id="rId39"/>
    <p:sldId id="333" r:id="rId40"/>
    <p:sldId id="421" r:id="rId41"/>
    <p:sldId id="348" r:id="rId42"/>
    <p:sldId id="413" r:id="rId43"/>
    <p:sldId id="414" r:id="rId44"/>
    <p:sldId id="423" r:id="rId45"/>
    <p:sldId id="404" r:id="rId46"/>
    <p:sldId id="405" r:id="rId47"/>
    <p:sldId id="406" r:id="rId48"/>
    <p:sldId id="407" r:id="rId49"/>
    <p:sldId id="408" r:id="rId50"/>
    <p:sldId id="409" r:id="rId51"/>
    <p:sldId id="410" r:id="rId52"/>
    <p:sldId id="411" r:id="rId53"/>
    <p:sldId id="283" r:id="rId54"/>
    <p:sldId id="285" r:id="rId55"/>
    <p:sldId id="415" r:id="rId56"/>
    <p:sldId id="286" r:id="rId57"/>
    <p:sldId id="289" r:id="rId58"/>
    <p:sldId id="292" r:id="rId59"/>
    <p:sldId id="335" r:id="rId60"/>
    <p:sldId id="389" r:id="rId61"/>
    <p:sldId id="390" r:id="rId62"/>
    <p:sldId id="300" r:id="rId63"/>
    <p:sldId id="301" r:id="rId64"/>
    <p:sldId id="302" r:id="rId65"/>
    <p:sldId id="303" r:id="rId66"/>
    <p:sldId id="304" r:id="rId67"/>
    <p:sldId id="305" r:id="rId68"/>
    <p:sldId id="312" r:id="rId69"/>
    <p:sldId id="306" r:id="rId70"/>
    <p:sldId id="307"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419" r:id="rId84"/>
    <p:sldId id="371" r:id="rId85"/>
    <p:sldId id="372" r:id="rId86"/>
    <p:sldId id="373" r:id="rId87"/>
    <p:sldId id="374" r:id="rId88"/>
    <p:sldId id="380" r:id="rId89"/>
    <p:sldId id="362" r:id="rId90"/>
    <p:sldId id="366" r:id="rId91"/>
    <p:sldId id="367"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9B9B"/>
    <a:srgbClr val="666666"/>
    <a:srgbClr val="000000"/>
    <a:srgbClr val="BCBEC0"/>
    <a:srgbClr val="75E1FA"/>
    <a:srgbClr val="FF6400"/>
    <a:srgbClr val="231F20"/>
    <a:srgbClr val="75E132"/>
    <a:srgbClr val="FFFFFF"/>
    <a:srgbClr val="EEE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41" autoAdjust="0"/>
    <p:restoredTop sz="99696" autoAdjust="0"/>
  </p:normalViewPr>
  <p:slideViewPr>
    <p:cSldViewPr snapToObjects="1">
      <p:cViewPr varScale="1">
        <p:scale>
          <a:sx n="86" d="100"/>
          <a:sy n="86" d="100"/>
        </p:scale>
        <p:origin x="1469" y="62"/>
      </p:cViewPr>
      <p:guideLst>
        <p:guide orient="horz" pos="2160"/>
        <p:guide pos="2880"/>
      </p:guideLst>
    </p:cSldViewPr>
  </p:slideViewPr>
  <p:outlineViewPr>
    <p:cViewPr>
      <p:scale>
        <a:sx n="33" d="100"/>
        <a:sy n="33" d="100"/>
      </p:scale>
      <p:origin x="0" y="12336"/>
    </p:cViewPr>
  </p:outlineViewPr>
  <p:notesTextViewPr>
    <p:cViewPr>
      <p:scale>
        <a:sx n="100" d="100"/>
        <a:sy n="100" d="100"/>
      </p:scale>
      <p:origin x="0" y="0"/>
    </p:cViewPr>
  </p:notesTextViewPr>
  <p:sorterViewPr>
    <p:cViewPr>
      <p:scale>
        <a:sx n="100" d="100"/>
        <a:sy n="100" d="100"/>
      </p:scale>
      <p:origin x="0" y="2048"/>
    </p:cViewPr>
  </p:sorterViewPr>
  <p:notesViewPr>
    <p:cSldViewPr snapToObjects="1" showGuides="1">
      <p:cViewPr varScale="1">
        <p:scale>
          <a:sx n="85" d="100"/>
          <a:sy n="85" d="100"/>
        </p:scale>
        <p:origin x="-30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BDBCCB-F02B-5948-960F-FA57E5A2C110}" type="datetimeFigureOut">
              <a:rPr lang="en-US" smtClean="0"/>
              <a:pPr/>
              <a:t>1/23/2018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D6AF95-D03A-6F4F-8DE5-242ED85AA3B6}" type="slidenum">
              <a:rPr lang="en-US" smtClean="0"/>
              <a:pPr/>
              <a:t>‹#›</a:t>
            </a:fld>
            <a:endParaRPr lang="en-US"/>
          </a:p>
        </p:txBody>
      </p:sp>
    </p:spTree>
    <p:extLst>
      <p:ext uri="{BB962C8B-B14F-4D97-AF65-F5344CB8AC3E}">
        <p14:creationId xmlns:p14="http://schemas.microsoft.com/office/powerpoint/2010/main" val="29134794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EB9C19-8F4E-5D44-AF31-D0E24F8C4820}" type="datetimeFigureOut">
              <a:rPr lang="en-US" smtClean="0"/>
              <a:pPr/>
              <a:t>1/23/2018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54269F-001C-C84B-8C2D-7B1B5A2DCE16}" type="slidenum">
              <a:rPr lang="en-US" smtClean="0"/>
              <a:pPr/>
              <a:t>‹#›</a:t>
            </a:fld>
            <a:endParaRPr lang="en-US"/>
          </a:p>
        </p:txBody>
      </p:sp>
    </p:spTree>
    <p:extLst>
      <p:ext uri="{BB962C8B-B14F-4D97-AF65-F5344CB8AC3E}">
        <p14:creationId xmlns:p14="http://schemas.microsoft.com/office/powerpoint/2010/main" val="3494111041"/>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0B42-0E5B-451E-824E-D93377CBC0D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74976C4-3634-43C2-BF98-A2D2486FADF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E3F282-974A-401C-A1E8-5A63414B073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AC4EB05-D3F0-49FF-87DC-F477B567F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04ABBC-8D46-4D62-8243-13C20B911DCF}"/>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3023198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CA6E-1A22-4471-8C2E-2D530E985C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5A9426-37A5-4FDC-B3E6-CFD038F914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1C6AA5-162E-45CA-89AD-5E1E555100F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9410D9-96A0-48FE-91AE-2E2C00B002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FF59C-3560-47F8-AAB8-2FB8E2C87FE8}"/>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01666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4EC98-72C9-4D36-9DAB-159A488B005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688B5E-E762-4B24-A44F-80C636C1386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461615-2A95-4201-BE63-7134F44AC31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B3BB071-C37C-4B18-B5D1-68B3184D3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CFE212-9237-467D-9B3D-3140541A9669}"/>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3133545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orside panoramabild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500"/>
            <a:ext cx="8136456" cy="1080820"/>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
        <p:nvSpPr>
          <p:cNvPr id="9"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4293241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nhold full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2707748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
        <p:nvSpPr>
          <p:cNvPr id="3" name="Content Placeholder 2"/>
          <p:cNvSpPr>
            <a:spLocks noGrp="1"/>
          </p:cNvSpPr>
          <p:nvPr>
            <p:ph idx="1"/>
          </p:nvPr>
        </p:nvSpPr>
        <p:spPr>
          <a:xfrm>
            <a:off x="467544" y="1412776"/>
            <a:ext cx="7128792"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28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lakat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4289157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nhold full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spTree>
    <p:extLst>
      <p:ext uri="{BB962C8B-B14F-4D97-AF65-F5344CB8AC3E}">
        <p14:creationId xmlns:p14="http://schemas.microsoft.com/office/powerpoint/2010/main" val="491264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Plakat 3">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a:p>
        </p:txBody>
      </p:sp>
      <p:pic>
        <p:nvPicPr>
          <p:cNvPr id="9" name="Picture 8" descr="fje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241538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lakat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3230525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sp>
        <p:nvSpPr>
          <p:cNvPr id="3" name="Content Placeholder 2"/>
          <p:cNvSpPr>
            <a:spLocks noGrp="1"/>
          </p:cNvSpPr>
          <p:nvPr>
            <p:ph idx="1"/>
          </p:nvPr>
        </p:nvSpPr>
        <p:spPr>
          <a:xfrm>
            <a:off x="467544" y="1412776"/>
            <a:ext cx="7776864"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023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2B6D-6E34-4F9F-80FE-90094CDB83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D2BCC9-9149-4232-B452-7CD5940654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C0B873-F9E1-4288-8CBF-2820B645EAD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C9E21DE-9E6C-4774-8A3B-9A8CC85F5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75488D-1056-4B02-8B9F-295FC2C9B35F}"/>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101516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rside Portrettplass høyr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498"/>
            <a:ext cx="8136456" cy="1080821"/>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
        <p:nvSpPr>
          <p:cNvPr id="7" name="Picture Placeholder 6"/>
          <p:cNvSpPr>
            <a:spLocks noGrp="1" noChangeAspect="1"/>
          </p:cNvSpPr>
          <p:nvPr>
            <p:ph type="pic" sz="quarter" idx="10" hasCustomPrompt="1"/>
          </p:nvPr>
        </p:nvSpPr>
        <p:spPr>
          <a:xfrm>
            <a:off x="6084169" y="0"/>
            <a:ext cx="3059832" cy="4508500"/>
          </a:xfrm>
        </p:spPr>
        <p:txBody>
          <a:bodyPr/>
          <a:lstStyle>
            <a:lvl1pPr marL="0" indent="0" algn="ctr">
              <a:buNone/>
              <a:defRPr>
                <a:solidFill>
                  <a:schemeClr val="bg1"/>
                </a:solidFill>
              </a:defRPr>
            </a:lvl1pPr>
          </a:lstStyle>
          <a:p>
            <a:br>
              <a:rPr lang="nb-NO" dirty="0"/>
            </a:br>
            <a:r>
              <a:rPr lang="nb-NO" dirty="0" err="1"/>
              <a:t>Click</a:t>
            </a:r>
            <a:r>
              <a:rPr lang="nb-NO" dirty="0"/>
              <a:t> </a:t>
            </a:r>
            <a:r>
              <a:rPr lang="nb-NO" dirty="0" err="1"/>
              <a:t>icon</a:t>
            </a:r>
            <a:r>
              <a:rPr lang="nb-NO" dirty="0"/>
              <a:t> to </a:t>
            </a:r>
            <a:br>
              <a:rPr lang="nb-NO" dirty="0"/>
            </a:br>
            <a:r>
              <a:rPr lang="nb-NO" dirty="0" err="1"/>
              <a:t>add</a:t>
            </a:r>
            <a:r>
              <a:rPr lang="nb-NO" dirty="0"/>
              <a:t> </a:t>
            </a:r>
            <a:r>
              <a:rPr lang="nb-NO" dirty="0" err="1"/>
              <a:t>portrait</a:t>
            </a:r>
            <a:endParaRPr lang="nb-NO" dirty="0"/>
          </a:p>
        </p:txBody>
      </p:sp>
      <p:sp>
        <p:nvSpPr>
          <p:cNvPr id="15" name="Text Placeholder 8"/>
          <p:cNvSpPr>
            <a:spLocks noGrp="1" noChangeAspect="1"/>
          </p:cNvSpPr>
          <p:nvPr>
            <p:ph type="body" sz="quarter" idx="11" hasCustomPrompt="1"/>
          </p:nvPr>
        </p:nvSpPr>
        <p:spPr>
          <a:xfrm>
            <a:off x="6300192" y="3932411"/>
            <a:ext cx="2677293" cy="288677"/>
          </a:xfrm>
        </p:spPr>
        <p:txBody>
          <a:bodyPr>
            <a:normAutofit/>
          </a:bodyPr>
          <a:lstStyle>
            <a:lvl1pPr marL="0" indent="0" algn="ctr">
              <a:buFontTx/>
              <a:buNone/>
              <a:defRPr sz="1600" b="0" baseline="0">
                <a:solidFill>
                  <a:schemeClr val="bg1"/>
                </a:solidFill>
                <a:latin typeface="+mj-lt"/>
              </a:defRPr>
            </a:lvl1pPr>
          </a:lstStyle>
          <a:p>
            <a:pPr lvl="0"/>
            <a:r>
              <a:rPr lang="en-US" dirty="0"/>
              <a:t>00˚ 00´29´´ S, 0˚ 00´00´´ E</a:t>
            </a:r>
          </a:p>
        </p:txBody>
      </p:sp>
      <p:sp>
        <p:nvSpPr>
          <p:cNvPr id="12" name="Plassholder for lysbildenummer 7"/>
          <p:cNvSpPr>
            <a:spLocks noGrp="1"/>
          </p:cNvSpPr>
          <p:nvPr>
            <p:ph type="sldNum" sz="quarter" idx="13"/>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034791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lakat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0847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nhold-standard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spTree>
    <p:extLst>
      <p:ext uri="{BB962C8B-B14F-4D97-AF65-F5344CB8AC3E}">
        <p14:creationId xmlns:p14="http://schemas.microsoft.com/office/powerpoint/2010/main" val="320957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nhold-standard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spTree>
    <p:extLst>
      <p:ext uri="{BB962C8B-B14F-4D97-AF65-F5344CB8AC3E}">
        <p14:creationId xmlns:p14="http://schemas.microsoft.com/office/powerpoint/2010/main" val="1932956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rside panoramabild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500"/>
            <a:ext cx="8136456" cy="1080820"/>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
        <p:nvSpPr>
          <p:cNvPr id="9"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6" name="Picture 5">
            <a:extLst>
              <a:ext uri="{FF2B5EF4-FFF2-40B4-BE49-F238E27FC236}">
                <a16:creationId xmlns:a16="http://schemas.microsoft.com/office/drawing/2014/main" id="{40B1FAE4-B42B-4116-B015-92D4B80EB62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Tree>
    <p:extLst>
      <p:ext uri="{BB962C8B-B14F-4D97-AF65-F5344CB8AC3E}">
        <p14:creationId xmlns:p14="http://schemas.microsoft.com/office/powerpoint/2010/main" val="783651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rside Portrettplass høyr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498"/>
            <a:ext cx="8136456" cy="1080821"/>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
        <p:nvSpPr>
          <p:cNvPr id="7" name="Picture Placeholder 6"/>
          <p:cNvSpPr>
            <a:spLocks noGrp="1" noChangeAspect="1"/>
          </p:cNvSpPr>
          <p:nvPr>
            <p:ph type="pic" sz="quarter" idx="10" hasCustomPrompt="1"/>
          </p:nvPr>
        </p:nvSpPr>
        <p:spPr>
          <a:xfrm>
            <a:off x="6084169" y="0"/>
            <a:ext cx="3059832" cy="4508500"/>
          </a:xfrm>
        </p:spPr>
        <p:txBody>
          <a:bodyPr/>
          <a:lstStyle>
            <a:lvl1pPr marL="0" indent="0" algn="ctr">
              <a:buNone/>
              <a:defRPr>
                <a:solidFill>
                  <a:schemeClr val="bg1"/>
                </a:solidFill>
              </a:defRPr>
            </a:lvl1pPr>
          </a:lstStyle>
          <a:p>
            <a:br>
              <a:rPr lang="nb-NO" dirty="0"/>
            </a:br>
            <a:r>
              <a:rPr lang="nb-NO" dirty="0" err="1"/>
              <a:t>Click</a:t>
            </a:r>
            <a:r>
              <a:rPr lang="nb-NO" dirty="0"/>
              <a:t> </a:t>
            </a:r>
            <a:r>
              <a:rPr lang="nb-NO" dirty="0" err="1"/>
              <a:t>icon</a:t>
            </a:r>
            <a:r>
              <a:rPr lang="nb-NO" dirty="0"/>
              <a:t> to </a:t>
            </a:r>
            <a:br>
              <a:rPr lang="nb-NO" dirty="0"/>
            </a:br>
            <a:r>
              <a:rPr lang="nb-NO" dirty="0" err="1"/>
              <a:t>add</a:t>
            </a:r>
            <a:r>
              <a:rPr lang="nb-NO" dirty="0"/>
              <a:t> </a:t>
            </a:r>
            <a:r>
              <a:rPr lang="nb-NO" dirty="0" err="1"/>
              <a:t>portrait</a:t>
            </a:r>
            <a:endParaRPr lang="nb-NO" dirty="0"/>
          </a:p>
        </p:txBody>
      </p:sp>
      <p:sp>
        <p:nvSpPr>
          <p:cNvPr id="15" name="Text Placeholder 8"/>
          <p:cNvSpPr>
            <a:spLocks noGrp="1" noChangeAspect="1"/>
          </p:cNvSpPr>
          <p:nvPr>
            <p:ph type="body" sz="quarter" idx="11" hasCustomPrompt="1"/>
          </p:nvPr>
        </p:nvSpPr>
        <p:spPr>
          <a:xfrm>
            <a:off x="6300192" y="3932411"/>
            <a:ext cx="2677293" cy="288677"/>
          </a:xfrm>
        </p:spPr>
        <p:txBody>
          <a:bodyPr>
            <a:normAutofit/>
          </a:bodyPr>
          <a:lstStyle>
            <a:lvl1pPr marL="0" indent="0" algn="ctr">
              <a:buFontTx/>
              <a:buNone/>
              <a:defRPr sz="1600" b="0" baseline="0">
                <a:solidFill>
                  <a:schemeClr val="bg1"/>
                </a:solidFill>
                <a:latin typeface="+mj-lt"/>
              </a:defRPr>
            </a:lvl1pPr>
          </a:lstStyle>
          <a:p>
            <a:pPr lvl="0"/>
            <a:r>
              <a:rPr lang="en-US" dirty="0"/>
              <a:t>00˚ 00´29´´ S, 0˚ 00´00´´ E</a:t>
            </a:r>
          </a:p>
        </p:txBody>
      </p:sp>
      <p:sp>
        <p:nvSpPr>
          <p:cNvPr id="12" name="Plassholder for lysbildenummer 7"/>
          <p:cNvSpPr>
            <a:spLocks noGrp="1"/>
          </p:cNvSpPr>
          <p:nvPr>
            <p:ph type="sldNum" sz="quarter" idx="13"/>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8" name="Picture 7">
            <a:extLst>
              <a:ext uri="{FF2B5EF4-FFF2-40B4-BE49-F238E27FC236}">
                <a16:creationId xmlns:a16="http://schemas.microsoft.com/office/drawing/2014/main" id="{AF0F8EE3-96B0-4526-984E-491F7A8F96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Tree>
    <p:extLst>
      <p:ext uri="{BB962C8B-B14F-4D97-AF65-F5344CB8AC3E}">
        <p14:creationId xmlns:p14="http://schemas.microsoft.com/office/powerpoint/2010/main" val="3991982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lakat 1">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6" name="Picture 5">
            <a:extLst>
              <a:ext uri="{FF2B5EF4-FFF2-40B4-BE49-F238E27FC236}">
                <a16:creationId xmlns:a16="http://schemas.microsoft.com/office/drawing/2014/main" id="{29BEFC6F-76E2-42A4-8A76-EA3992D7ABB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Tree>
    <p:extLst>
      <p:ext uri="{BB962C8B-B14F-4D97-AF65-F5344CB8AC3E}">
        <p14:creationId xmlns:p14="http://schemas.microsoft.com/office/powerpoint/2010/main" val="2002363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lakat 2">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5" name="Picture 4">
            <a:extLst>
              <a:ext uri="{FF2B5EF4-FFF2-40B4-BE49-F238E27FC236}">
                <a16:creationId xmlns:a16="http://schemas.microsoft.com/office/drawing/2014/main" id="{12DEF128-E639-4A56-8CB5-DE5843A577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Tree>
    <p:extLst>
      <p:ext uri="{BB962C8B-B14F-4D97-AF65-F5344CB8AC3E}">
        <p14:creationId xmlns:p14="http://schemas.microsoft.com/office/powerpoint/2010/main" val="1611581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lakat 3">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5" name="Picture 4">
            <a:extLst>
              <a:ext uri="{FF2B5EF4-FFF2-40B4-BE49-F238E27FC236}">
                <a16:creationId xmlns:a16="http://schemas.microsoft.com/office/drawing/2014/main" id="{46664ADA-0502-466B-849D-0B03A04E82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Tree>
    <p:extLst>
      <p:ext uri="{BB962C8B-B14F-4D97-AF65-F5344CB8AC3E}">
        <p14:creationId xmlns:p14="http://schemas.microsoft.com/office/powerpoint/2010/main" val="2851074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Plakat 3">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a:p>
        </p:txBody>
      </p:sp>
      <p:pic>
        <p:nvPicPr>
          <p:cNvPr id="9" name="Picture 8" descr="fj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
        <p:nvSpPr>
          <p:cNvPr id="6" name="Rectangle 5">
            <a:extLst>
              <a:ext uri="{FF2B5EF4-FFF2-40B4-BE49-F238E27FC236}">
                <a16:creationId xmlns:a16="http://schemas.microsoft.com/office/drawing/2014/main" id="{FFE0740A-98CD-4190-9C2E-317B2D83EDFC}"/>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a:p>
        </p:txBody>
      </p:sp>
      <p:pic>
        <p:nvPicPr>
          <p:cNvPr id="10" name="Picture 9" descr="fjell.png">
            <a:extLst>
              <a:ext uri="{FF2B5EF4-FFF2-40B4-BE49-F238E27FC236}">
                <a16:creationId xmlns:a16="http://schemas.microsoft.com/office/drawing/2014/main" id="{65F709D2-5D00-4383-B6B6-99588CBA25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Tree>
    <p:extLst>
      <p:ext uri="{BB962C8B-B14F-4D97-AF65-F5344CB8AC3E}">
        <p14:creationId xmlns:p14="http://schemas.microsoft.com/office/powerpoint/2010/main" val="77107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8983-9ACF-4148-BA96-D729596CE79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BE3C99-EE75-4DC0-9D69-69F420DE037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9E568F-C39E-411E-A8C3-2A203392E57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5F30181-9AE7-4FEB-81F1-B527CDF5C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FAA06-CEC2-4068-AE6E-91EDC08AABB7}"/>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72194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
        <p:nvSpPr>
          <p:cNvPr id="3" name="Content Placeholder 2"/>
          <p:cNvSpPr>
            <a:spLocks noGrp="1"/>
          </p:cNvSpPr>
          <p:nvPr>
            <p:ph idx="1"/>
          </p:nvPr>
        </p:nvSpPr>
        <p:spPr>
          <a:xfrm>
            <a:off x="467544" y="1412776"/>
            <a:ext cx="7128792"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A61001D7-A4CE-4E40-93C5-27147F51E3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Tree>
    <p:extLst>
      <p:ext uri="{BB962C8B-B14F-4D97-AF65-F5344CB8AC3E}">
        <p14:creationId xmlns:p14="http://schemas.microsoft.com/office/powerpoint/2010/main" val="4145288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nhold full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pic>
        <p:nvPicPr>
          <p:cNvPr id="6" name="Picture 5">
            <a:extLst>
              <a:ext uri="{FF2B5EF4-FFF2-40B4-BE49-F238E27FC236}">
                <a16:creationId xmlns:a16="http://schemas.microsoft.com/office/drawing/2014/main" id="{FEB33FA1-D9BF-4B5F-BD8E-39381B53690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spTree>
    <p:extLst>
      <p:ext uri="{BB962C8B-B14F-4D97-AF65-F5344CB8AC3E}">
        <p14:creationId xmlns:p14="http://schemas.microsoft.com/office/powerpoint/2010/main" val="1607612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nhold full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pic>
        <p:nvPicPr>
          <p:cNvPr id="7" name="Picture 6">
            <a:extLst>
              <a:ext uri="{FF2B5EF4-FFF2-40B4-BE49-F238E27FC236}">
                <a16:creationId xmlns:a16="http://schemas.microsoft.com/office/drawing/2014/main" id="{132C3E3E-6357-4F15-AEE3-12F4DD20D89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2160703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sp>
        <p:nvSpPr>
          <p:cNvPr id="3" name="Content Placeholder 2"/>
          <p:cNvSpPr>
            <a:spLocks noGrp="1"/>
          </p:cNvSpPr>
          <p:nvPr>
            <p:ph idx="1"/>
          </p:nvPr>
        </p:nvSpPr>
        <p:spPr>
          <a:xfrm>
            <a:off x="467544" y="1412776"/>
            <a:ext cx="7776864"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0553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nhold-standard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pic>
        <p:nvPicPr>
          <p:cNvPr id="6" name="Picture 5">
            <a:extLst>
              <a:ext uri="{FF2B5EF4-FFF2-40B4-BE49-F238E27FC236}">
                <a16:creationId xmlns:a16="http://schemas.microsoft.com/office/drawing/2014/main" id="{80BD21BB-B8D3-4CF6-A007-CA4C7DF89F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spTree>
    <p:extLst>
      <p:ext uri="{BB962C8B-B14F-4D97-AF65-F5344CB8AC3E}">
        <p14:creationId xmlns:p14="http://schemas.microsoft.com/office/powerpoint/2010/main" val="1822324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nhold-standard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pic>
        <p:nvPicPr>
          <p:cNvPr id="7" name="Picture 6">
            <a:extLst>
              <a:ext uri="{FF2B5EF4-FFF2-40B4-BE49-F238E27FC236}">
                <a16:creationId xmlns:a16="http://schemas.microsoft.com/office/drawing/2014/main" id="{E548010F-4ED3-4E73-931E-039B7ECF45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spTree>
    <p:extLst>
      <p:ext uri="{BB962C8B-B14F-4D97-AF65-F5344CB8AC3E}">
        <p14:creationId xmlns:p14="http://schemas.microsoft.com/office/powerpoint/2010/main" val="5626779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o spalter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16824" cy="980768"/>
          </a:xfrm>
        </p:spPr>
        <p:txBody>
          <a:bodyPr/>
          <a:lstStyle>
            <a:lvl1pPr>
              <a:defRPr lang="en-US"/>
            </a:lvl1pPr>
          </a:lstStyle>
          <a:p>
            <a:r>
              <a:rPr lang="en-US" dirty="0"/>
              <a:t>Click to edit Master title style</a:t>
            </a:r>
          </a:p>
        </p:txBody>
      </p:sp>
      <p:sp>
        <p:nvSpPr>
          <p:cNvPr id="3" name="Content Placeholder 2"/>
          <p:cNvSpPr>
            <a:spLocks noGrp="1"/>
          </p:cNvSpPr>
          <p:nvPr>
            <p:ph sz="half" idx="1"/>
          </p:nvPr>
        </p:nvSpPr>
        <p:spPr>
          <a:xfrm>
            <a:off x="467544" y="1340768"/>
            <a:ext cx="3672408"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83968" y="1340768"/>
            <a:ext cx="3600400"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99592" y="6526864"/>
            <a:ext cx="1440000" cy="180000"/>
          </a:xfrm>
          <a:prstGeom prst="rect">
            <a:avLst/>
          </a:prstGeom>
        </p:spPr>
        <p:txBody>
          <a:bodyPr/>
          <a:lstStyle/>
          <a:p>
            <a:endParaRPr lang="en-IN"/>
          </a:p>
        </p:txBody>
      </p:sp>
      <p:sp>
        <p:nvSpPr>
          <p:cNvPr id="6" name="Footer Placeholder 5"/>
          <p:cNvSpPr>
            <a:spLocks noGrp="1"/>
          </p:cNvSpPr>
          <p:nvPr>
            <p:ph type="ftr" sz="quarter" idx="11"/>
          </p:nvPr>
        </p:nvSpPr>
        <p:spPr>
          <a:xfrm>
            <a:off x="2484328" y="6526864"/>
            <a:ext cx="5040000" cy="180000"/>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6C43C368-B4F5-3E41-AC60-B61C23CF3503}" type="slidenum">
              <a:rPr lang="en-US" smtClean="0"/>
              <a:pPr/>
              <a:t>‹#›</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34760326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To spalter med heading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37712" cy="980768"/>
          </a:xfrm>
        </p:spPr>
        <p:txBody>
          <a:bodyPr/>
          <a:lstStyle>
            <a:lvl1pPr>
              <a:defRPr lang="en-US" dirty="0"/>
            </a:lvl1pPr>
          </a:lstStyle>
          <a:p>
            <a:r>
              <a:rPr lang="en-US" dirty="0"/>
              <a:t>Click to edit Master title style</a:t>
            </a:r>
          </a:p>
        </p:txBody>
      </p:sp>
      <p:sp>
        <p:nvSpPr>
          <p:cNvPr id="3" name="Text Placeholder 2"/>
          <p:cNvSpPr>
            <a:spLocks noGrp="1"/>
          </p:cNvSpPr>
          <p:nvPr>
            <p:ph type="body" idx="1"/>
          </p:nvPr>
        </p:nvSpPr>
        <p:spPr>
          <a:xfrm>
            <a:off x="467544" y="1340768"/>
            <a:ext cx="3672408"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67544" y="1916112"/>
            <a:ext cx="3672408"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264520" y="1340768"/>
            <a:ext cx="3640736"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264520" y="1916112"/>
            <a:ext cx="3640736"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6C43C368-B4F5-3E41-AC60-B61C23CF3503}"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200594827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5" name="Slide Number Placeholder 4"/>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7779856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C43C368-B4F5-3E41-AC60-B61C23CF3503}" type="slidenum">
              <a:rPr lang="en-US" smtClean="0"/>
              <a:pPr/>
              <a:t>‹#›</a:t>
            </a:fld>
            <a:endParaRPr lang="en-US"/>
          </a:p>
        </p:txBody>
      </p:sp>
    </p:spTree>
    <p:extLst>
      <p:ext uri="{BB962C8B-B14F-4D97-AF65-F5344CB8AC3E}">
        <p14:creationId xmlns:p14="http://schemas.microsoft.com/office/powerpoint/2010/main" val="428288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EAE0-6414-469A-B6DE-F718351E6D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A9EFC9-E512-4838-806B-1191F873D307}"/>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B1C416-F275-4FAB-ACAA-0FCEF5CD56E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09DBB16-E4E3-4F34-9116-0EEF3374B5B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22DAD64-A4C3-4E8E-9E05-74E3C8EE4F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3FF2A2-17C5-450C-BA7B-61F770BCB166}"/>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398471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rside panoramabild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500"/>
            <a:ext cx="8136456" cy="1080820"/>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
        <p:nvSpPr>
          <p:cNvPr id="9"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6" name="Picture 5">
            <a:extLst>
              <a:ext uri="{FF2B5EF4-FFF2-40B4-BE49-F238E27FC236}">
                <a16:creationId xmlns:a16="http://schemas.microsoft.com/office/drawing/2014/main" id="{0D875C78-CBEA-4542-8ADD-1F32486ECD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Tree>
    <p:extLst>
      <p:ext uri="{BB962C8B-B14F-4D97-AF65-F5344CB8AC3E}">
        <p14:creationId xmlns:p14="http://schemas.microsoft.com/office/powerpoint/2010/main" val="4226769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rside Portrettplass høyr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498"/>
            <a:ext cx="8136456" cy="1080821"/>
          </a:xfrm>
        </p:spPr>
        <p:txBody>
          <a:bodyPr anchor="b"/>
          <a:lstStyle>
            <a:lvl1pPr algn="l">
              <a:lnSpc>
                <a:spcPts val="4000"/>
              </a:lnSpc>
              <a:defRPr>
                <a:solidFill>
                  <a:srgbClr val="FF6400"/>
                </a:solidFill>
              </a:defRPr>
            </a:lvl1pPr>
          </a:lstStyle>
          <a:p>
            <a:r>
              <a:rPr lang="en-US" dirty="0"/>
              <a:t>Click to edit Master title style</a:t>
            </a:r>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
        <p:nvSpPr>
          <p:cNvPr id="7" name="Picture Placeholder 6"/>
          <p:cNvSpPr>
            <a:spLocks noGrp="1" noChangeAspect="1"/>
          </p:cNvSpPr>
          <p:nvPr>
            <p:ph type="pic" sz="quarter" idx="10" hasCustomPrompt="1"/>
          </p:nvPr>
        </p:nvSpPr>
        <p:spPr>
          <a:xfrm>
            <a:off x="6084169" y="0"/>
            <a:ext cx="3059832" cy="4508500"/>
          </a:xfrm>
        </p:spPr>
        <p:txBody>
          <a:bodyPr/>
          <a:lstStyle>
            <a:lvl1pPr marL="0" indent="0" algn="ctr">
              <a:buNone/>
              <a:defRPr>
                <a:solidFill>
                  <a:schemeClr val="bg1"/>
                </a:solidFill>
              </a:defRPr>
            </a:lvl1pPr>
          </a:lstStyle>
          <a:p>
            <a:br>
              <a:rPr lang="nb-NO" dirty="0"/>
            </a:br>
            <a:r>
              <a:rPr lang="nb-NO" dirty="0" err="1"/>
              <a:t>Click</a:t>
            </a:r>
            <a:r>
              <a:rPr lang="nb-NO" dirty="0"/>
              <a:t> </a:t>
            </a:r>
            <a:r>
              <a:rPr lang="nb-NO" dirty="0" err="1"/>
              <a:t>icon</a:t>
            </a:r>
            <a:r>
              <a:rPr lang="nb-NO" dirty="0"/>
              <a:t> to </a:t>
            </a:r>
            <a:br>
              <a:rPr lang="nb-NO" dirty="0"/>
            </a:br>
            <a:r>
              <a:rPr lang="nb-NO" dirty="0" err="1"/>
              <a:t>add</a:t>
            </a:r>
            <a:r>
              <a:rPr lang="nb-NO" dirty="0"/>
              <a:t> </a:t>
            </a:r>
            <a:r>
              <a:rPr lang="nb-NO" dirty="0" err="1"/>
              <a:t>portrait</a:t>
            </a:r>
            <a:endParaRPr lang="nb-NO" dirty="0"/>
          </a:p>
        </p:txBody>
      </p:sp>
      <p:sp>
        <p:nvSpPr>
          <p:cNvPr id="15" name="Text Placeholder 8"/>
          <p:cNvSpPr>
            <a:spLocks noGrp="1" noChangeAspect="1"/>
          </p:cNvSpPr>
          <p:nvPr>
            <p:ph type="body" sz="quarter" idx="11" hasCustomPrompt="1"/>
          </p:nvPr>
        </p:nvSpPr>
        <p:spPr>
          <a:xfrm>
            <a:off x="6300192" y="3932411"/>
            <a:ext cx="2677293" cy="288677"/>
          </a:xfrm>
        </p:spPr>
        <p:txBody>
          <a:bodyPr>
            <a:normAutofit/>
          </a:bodyPr>
          <a:lstStyle>
            <a:lvl1pPr marL="0" indent="0" algn="ctr">
              <a:buFontTx/>
              <a:buNone/>
              <a:defRPr sz="1600" b="0" baseline="0">
                <a:solidFill>
                  <a:schemeClr val="bg1"/>
                </a:solidFill>
                <a:latin typeface="+mj-lt"/>
              </a:defRPr>
            </a:lvl1pPr>
          </a:lstStyle>
          <a:p>
            <a:pPr lvl="0"/>
            <a:r>
              <a:rPr lang="en-US" dirty="0"/>
              <a:t>00˚ 00´29´´ S, 0˚ 00´00´´ E</a:t>
            </a:r>
          </a:p>
        </p:txBody>
      </p:sp>
      <p:sp>
        <p:nvSpPr>
          <p:cNvPr id="12" name="Plassholder for lysbildenummer 7"/>
          <p:cNvSpPr>
            <a:spLocks noGrp="1"/>
          </p:cNvSpPr>
          <p:nvPr>
            <p:ph type="sldNum" sz="quarter" idx="13"/>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8" name="Picture 7">
            <a:extLst>
              <a:ext uri="{FF2B5EF4-FFF2-40B4-BE49-F238E27FC236}">
                <a16:creationId xmlns:a16="http://schemas.microsoft.com/office/drawing/2014/main" id="{2D7FF0F4-80F7-4C48-9DC7-06B1897346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Tree>
    <p:extLst>
      <p:ext uri="{BB962C8B-B14F-4D97-AF65-F5344CB8AC3E}">
        <p14:creationId xmlns:p14="http://schemas.microsoft.com/office/powerpoint/2010/main" val="4194467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lakat 1">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6" name="Picture 5">
            <a:extLst>
              <a:ext uri="{FF2B5EF4-FFF2-40B4-BE49-F238E27FC236}">
                <a16:creationId xmlns:a16="http://schemas.microsoft.com/office/drawing/2014/main" id="{0631AC0C-4F9C-47BA-BBED-281D224B42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Tree>
    <p:extLst>
      <p:ext uri="{BB962C8B-B14F-4D97-AF65-F5344CB8AC3E}">
        <p14:creationId xmlns:p14="http://schemas.microsoft.com/office/powerpoint/2010/main" val="3398585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lakat 2">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5" name="Picture 4">
            <a:extLst>
              <a:ext uri="{FF2B5EF4-FFF2-40B4-BE49-F238E27FC236}">
                <a16:creationId xmlns:a16="http://schemas.microsoft.com/office/drawing/2014/main" id="{492E38FF-F3ED-448C-874E-7DA47E54B8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Tree>
    <p:extLst>
      <p:ext uri="{BB962C8B-B14F-4D97-AF65-F5344CB8AC3E}">
        <p14:creationId xmlns:p14="http://schemas.microsoft.com/office/powerpoint/2010/main" val="2660555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lakat 3">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pic>
        <p:nvPicPr>
          <p:cNvPr id="5" name="Picture 4">
            <a:extLst>
              <a:ext uri="{FF2B5EF4-FFF2-40B4-BE49-F238E27FC236}">
                <a16:creationId xmlns:a16="http://schemas.microsoft.com/office/drawing/2014/main" id="{021873AE-6796-444D-BAB5-13EAF8877F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Tree>
    <p:extLst>
      <p:ext uri="{BB962C8B-B14F-4D97-AF65-F5344CB8AC3E}">
        <p14:creationId xmlns:p14="http://schemas.microsoft.com/office/powerpoint/2010/main" val="2018452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Plakat 3">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a:p>
        </p:txBody>
      </p:sp>
      <p:pic>
        <p:nvPicPr>
          <p:cNvPr id="9" name="Picture 8" descr="fj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a:t>Click to edit Master title style</a:t>
            </a:r>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
        <p:nvSpPr>
          <p:cNvPr id="6" name="Rectangle 5">
            <a:extLst>
              <a:ext uri="{FF2B5EF4-FFF2-40B4-BE49-F238E27FC236}">
                <a16:creationId xmlns:a16="http://schemas.microsoft.com/office/drawing/2014/main" id="{0D4FE4B8-1DCE-46EA-BCD9-F72509D223E4}"/>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a:p>
        </p:txBody>
      </p:sp>
      <p:pic>
        <p:nvPicPr>
          <p:cNvPr id="10" name="Picture 9" descr="fjell.png">
            <a:extLst>
              <a:ext uri="{FF2B5EF4-FFF2-40B4-BE49-F238E27FC236}">
                <a16:creationId xmlns:a16="http://schemas.microsoft.com/office/drawing/2014/main" id="{EBF39427-28E7-406C-A7F8-4A339132A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Tree>
    <p:extLst>
      <p:ext uri="{BB962C8B-B14F-4D97-AF65-F5344CB8AC3E}">
        <p14:creationId xmlns:p14="http://schemas.microsoft.com/office/powerpoint/2010/main" val="3231863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
        <p:nvSpPr>
          <p:cNvPr id="3" name="Content Placeholder 2"/>
          <p:cNvSpPr>
            <a:spLocks noGrp="1"/>
          </p:cNvSpPr>
          <p:nvPr>
            <p:ph idx="1"/>
          </p:nvPr>
        </p:nvSpPr>
        <p:spPr>
          <a:xfrm>
            <a:off x="467544" y="1412776"/>
            <a:ext cx="7128792"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F7988DF-9BD3-4701-A873-8DC45594CC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Tree>
    <p:extLst>
      <p:ext uri="{BB962C8B-B14F-4D97-AF65-F5344CB8AC3E}">
        <p14:creationId xmlns:p14="http://schemas.microsoft.com/office/powerpoint/2010/main" val="556485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nhold full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pic>
        <p:nvPicPr>
          <p:cNvPr id="6" name="Picture 5">
            <a:extLst>
              <a:ext uri="{FF2B5EF4-FFF2-40B4-BE49-F238E27FC236}">
                <a16:creationId xmlns:a16="http://schemas.microsoft.com/office/drawing/2014/main" id="{CC92A931-F219-450E-A42F-220FBE356F6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spTree>
    <p:extLst>
      <p:ext uri="{BB962C8B-B14F-4D97-AF65-F5344CB8AC3E}">
        <p14:creationId xmlns:p14="http://schemas.microsoft.com/office/powerpoint/2010/main" val="2422354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nhold full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pic>
        <p:nvPicPr>
          <p:cNvPr id="7" name="Picture 6">
            <a:extLst>
              <a:ext uri="{FF2B5EF4-FFF2-40B4-BE49-F238E27FC236}">
                <a16:creationId xmlns:a16="http://schemas.microsoft.com/office/drawing/2014/main" id="{ED63D200-CBD4-46D6-B164-9EC159720B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18815973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080120"/>
          </a:xfrm>
        </p:spPr>
        <p:txBody>
          <a:bodyPr/>
          <a:lstStyle>
            <a:lvl1pPr>
              <a:lnSpc>
                <a:spcPts val="4000"/>
              </a:lnSpc>
              <a:defRPr/>
            </a:lvl1pPr>
          </a:lstStyle>
          <a:p>
            <a:r>
              <a:rPr lang="en-US" dirty="0"/>
              <a:t>Click to edit Master title style</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sp>
        <p:nvSpPr>
          <p:cNvPr id="3" name="Content Placeholder 2"/>
          <p:cNvSpPr>
            <a:spLocks noGrp="1"/>
          </p:cNvSpPr>
          <p:nvPr>
            <p:ph idx="1"/>
          </p:nvPr>
        </p:nvSpPr>
        <p:spPr>
          <a:xfrm>
            <a:off x="467544" y="1412776"/>
            <a:ext cx="7776864"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93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7281-5BB8-46AF-92D7-34CC44B2DBB0}"/>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A4C691-9AE3-4D16-B715-ED40700776C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740DAB6-C0DA-4EDF-94C0-D08216B6371E}"/>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E0377C-B246-4648-AC82-3C080799011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78A0516-77A1-47E9-9564-0FB490B5C0A6}"/>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D4F987-DEB3-4FF9-9E5B-62EC878F5A2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3D305B23-0C0F-4472-A3C1-122A50DC5C3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DA582A-230D-48B0-A849-0373B8075765}"/>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36320331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nnhold-standard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pic>
        <p:nvPicPr>
          <p:cNvPr id="6" name="Picture 5">
            <a:extLst>
              <a:ext uri="{FF2B5EF4-FFF2-40B4-BE49-F238E27FC236}">
                <a16:creationId xmlns:a16="http://schemas.microsoft.com/office/drawing/2014/main" id="{157BBFA8-DDC2-41D6-A15E-3803C0EAC5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spTree>
    <p:extLst>
      <p:ext uri="{BB962C8B-B14F-4D97-AF65-F5344CB8AC3E}">
        <p14:creationId xmlns:p14="http://schemas.microsoft.com/office/powerpoint/2010/main" val="30092947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nnhold-standard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a:t>Click to edit Master title style</a:t>
            </a:r>
          </a:p>
        </p:txBody>
      </p:sp>
      <p:sp>
        <p:nvSpPr>
          <p:cNvPr id="3" name="Content Placeholder 2"/>
          <p:cNvSpPr>
            <a:spLocks noGrp="1"/>
          </p:cNvSpPr>
          <p:nvPr>
            <p:ph idx="1"/>
          </p:nvPr>
        </p:nvSpPr>
        <p:spPr>
          <a:xfrm>
            <a:off x="467544" y="3068638"/>
            <a:ext cx="8208912" cy="3051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pic>
        <p:nvPicPr>
          <p:cNvPr id="7" name="Picture 6">
            <a:extLst>
              <a:ext uri="{FF2B5EF4-FFF2-40B4-BE49-F238E27FC236}">
                <a16:creationId xmlns:a16="http://schemas.microsoft.com/office/drawing/2014/main" id="{49E883B2-4076-4D8A-9949-8616AABD879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spTree>
    <p:extLst>
      <p:ext uri="{BB962C8B-B14F-4D97-AF65-F5344CB8AC3E}">
        <p14:creationId xmlns:p14="http://schemas.microsoft.com/office/powerpoint/2010/main" val="11847167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o spalter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16824" cy="980768"/>
          </a:xfrm>
        </p:spPr>
        <p:txBody>
          <a:bodyPr/>
          <a:lstStyle>
            <a:lvl1pPr>
              <a:defRPr lang="en-US"/>
            </a:lvl1pPr>
          </a:lstStyle>
          <a:p>
            <a:r>
              <a:rPr lang="en-US" dirty="0"/>
              <a:t>Click to edit Master title style</a:t>
            </a:r>
          </a:p>
        </p:txBody>
      </p:sp>
      <p:sp>
        <p:nvSpPr>
          <p:cNvPr id="3" name="Content Placeholder 2"/>
          <p:cNvSpPr>
            <a:spLocks noGrp="1"/>
          </p:cNvSpPr>
          <p:nvPr>
            <p:ph sz="half" idx="1"/>
          </p:nvPr>
        </p:nvSpPr>
        <p:spPr>
          <a:xfrm>
            <a:off x="467544" y="1340768"/>
            <a:ext cx="3672408"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83968" y="1340768"/>
            <a:ext cx="3600400"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99592" y="6526864"/>
            <a:ext cx="1440000" cy="180000"/>
          </a:xfrm>
          <a:prstGeom prst="rect">
            <a:avLst/>
          </a:prstGeom>
        </p:spPr>
        <p:txBody>
          <a:bodyPr/>
          <a:lstStyle/>
          <a:p>
            <a:endParaRPr lang="en-IN"/>
          </a:p>
        </p:txBody>
      </p:sp>
      <p:sp>
        <p:nvSpPr>
          <p:cNvPr id="6" name="Footer Placeholder 5"/>
          <p:cNvSpPr>
            <a:spLocks noGrp="1"/>
          </p:cNvSpPr>
          <p:nvPr>
            <p:ph type="ftr" sz="quarter" idx="11"/>
          </p:nvPr>
        </p:nvSpPr>
        <p:spPr>
          <a:xfrm>
            <a:off x="2484328" y="6526864"/>
            <a:ext cx="5040000" cy="180000"/>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6C43C368-B4F5-3E41-AC60-B61C23CF3503}" type="slidenum">
              <a:rPr lang="en-US" smtClean="0"/>
              <a:pPr/>
              <a:t>‹#›</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9533396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To spalter med heading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37712" cy="980768"/>
          </a:xfrm>
        </p:spPr>
        <p:txBody>
          <a:bodyPr/>
          <a:lstStyle>
            <a:lvl1pPr>
              <a:defRPr lang="en-US" dirty="0"/>
            </a:lvl1pPr>
          </a:lstStyle>
          <a:p>
            <a:r>
              <a:rPr lang="en-US" dirty="0"/>
              <a:t>Click to edit Master title style</a:t>
            </a:r>
          </a:p>
        </p:txBody>
      </p:sp>
      <p:sp>
        <p:nvSpPr>
          <p:cNvPr id="3" name="Text Placeholder 2"/>
          <p:cNvSpPr>
            <a:spLocks noGrp="1"/>
          </p:cNvSpPr>
          <p:nvPr>
            <p:ph type="body" idx="1"/>
          </p:nvPr>
        </p:nvSpPr>
        <p:spPr>
          <a:xfrm>
            <a:off x="467544" y="1340768"/>
            <a:ext cx="3672408"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67544" y="1916112"/>
            <a:ext cx="3672408"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264520" y="1340768"/>
            <a:ext cx="3640736"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264520" y="1916112"/>
            <a:ext cx="3640736"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6C43C368-B4F5-3E41-AC60-B61C23CF3503}"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2067537445"/>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a:t>Click to edit Master title style</a:t>
            </a:r>
          </a:p>
        </p:txBody>
      </p:sp>
      <p:sp>
        <p:nvSpPr>
          <p:cNvPr id="5" name="Slide Number Placeholder 4"/>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341647499"/>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C43C368-B4F5-3E41-AC60-B61C23CF3503}" type="slidenum">
              <a:rPr lang="en-US" smtClean="0"/>
              <a:pPr/>
              <a:t>‹#›</a:t>
            </a:fld>
            <a:endParaRPr lang="en-US"/>
          </a:p>
        </p:txBody>
      </p:sp>
    </p:spTree>
    <p:extLst>
      <p:ext uri="{BB962C8B-B14F-4D97-AF65-F5344CB8AC3E}">
        <p14:creationId xmlns:p14="http://schemas.microsoft.com/office/powerpoint/2010/main" val="156845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0EFB-8FDD-475B-B653-80C203DAA5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8C9337-68C0-4B52-98FA-4D684005DD37}"/>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947913EF-902D-419A-A008-96AA3B5C40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43FBC9-1C63-4768-BF7E-3A3A14609FFA}"/>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706936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238CF8-042F-41A7-86EE-D9649F039515}"/>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0D43FD68-AFBF-4129-BDB5-D9FF5B1C1D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9E6788-3606-489C-B79A-B0025B49A138}"/>
              </a:ext>
            </a:extLst>
          </p:cNvPr>
          <p:cNvSpPr>
            <a:spLocks noGrp="1"/>
          </p:cNvSpPr>
          <p:nvPr>
            <p:ph type="sldNum" sz="quarter" idx="12"/>
          </p:nvPr>
        </p:nvSpPr>
        <p:spPr/>
        <p:txBody>
          <a:bodyPr/>
          <a:lstStyle/>
          <a:p>
            <a:fld id="{6C43C368-B4F5-3E41-AC60-B61C23CF3503}" type="slidenum">
              <a:rPr lang="en-US" smtClean="0"/>
              <a:pPr/>
              <a:t>‹#›</a:t>
            </a:fld>
            <a:endParaRPr lang="en-US"/>
          </a:p>
        </p:txBody>
      </p:sp>
    </p:spTree>
    <p:extLst>
      <p:ext uri="{BB962C8B-B14F-4D97-AF65-F5344CB8AC3E}">
        <p14:creationId xmlns:p14="http://schemas.microsoft.com/office/powerpoint/2010/main" val="377350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A000-8EC5-4FFC-AC5B-E99239F7673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E21732-6963-418F-89EF-D46501E0FCF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ACBFC3-BFD3-4672-B0E9-E3BB85BEFC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BCE8041-BBF9-4BB9-8E83-05AFA76809D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53E7E48-77D8-4AEF-91CA-F7C71F7F74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731445-04A3-4D65-B2E0-B72A58DCB504}"/>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5442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E677-B672-4595-9732-FCA97F8341B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5D9EC3-8BEB-448D-B543-93E9A515D75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B93BFC94-9B6D-4095-932F-F3B2C49E7C2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EC8BB63-1EF4-4446-81EE-F07CA46E788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2C8BB61-AC64-4C5F-AA02-15873675A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8D40CE-20AE-4532-A0B1-CE764746D0D6}"/>
              </a:ext>
            </a:extLst>
          </p:cNvPr>
          <p:cNvSpPr>
            <a:spLocks noGrp="1"/>
          </p:cNvSpPr>
          <p:nvPr>
            <p:ph type="sldNum" sz="quarter" idx="12"/>
          </p:nvPr>
        </p:nvSpPr>
        <p:spPr/>
        <p:txBody>
          <a:body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14642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8C29D-22B1-4D49-90A1-FD9EA57B51C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754912-0EDB-447D-B8C9-1E59901D041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CD7ED-BE42-45AD-B0DD-B1BA77348BF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EA3014C0-4F2F-4918-84AF-B04A9033BDD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23884E-7584-415E-BD59-236295F0006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C43C368-B4F5-3E41-AC60-B61C23CF3503}" type="slidenum">
              <a:rPr lang="en-US" smtClean="0"/>
              <a:pPr/>
              <a:t>‹#›</a:t>
            </a:fld>
            <a:endParaRPr lang="en-US" dirty="0"/>
          </a:p>
        </p:txBody>
      </p:sp>
      <p:pic>
        <p:nvPicPr>
          <p:cNvPr id="7" name="Picture 6">
            <a:extLst>
              <a:ext uri="{FF2B5EF4-FFF2-40B4-BE49-F238E27FC236}">
                <a16:creationId xmlns:a16="http://schemas.microsoft.com/office/drawing/2014/main" id="{C545B3DF-DE07-43AE-B042-24926F072270}"/>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cxnSp>
        <p:nvCxnSpPr>
          <p:cNvPr id="8" name="Straight Connector 7">
            <a:extLst>
              <a:ext uri="{FF2B5EF4-FFF2-40B4-BE49-F238E27FC236}">
                <a16:creationId xmlns:a16="http://schemas.microsoft.com/office/drawing/2014/main" id="{7B450AB9-E45B-40A3-B376-B49DCDCFC664}"/>
              </a:ext>
            </a:extLst>
          </p:cNvPr>
          <p:cNvCxnSpPr/>
          <p:nvPr userDrawn="1"/>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10525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665" r:id="rId20"/>
    <p:sldLayoutId id="2147483670" r:id="rId21"/>
    <p:sldLayoutId id="2147483664" r:id="rId22"/>
    <p:sldLayoutId id="2147483667" r:id="rId2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sp>
        <p:nvSpPr>
          <p:cNvPr id="2" name="Title Placeholder 1"/>
          <p:cNvSpPr>
            <a:spLocks noGrp="1"/>
          </p:cNvSpPr>
          <p:nvPr>
            <p:ph type="title"/>
          </p:nvPr>
        </p:nvSpPr>
        <p:spPr>
          <a:xfrm>
            <a:off x="467544" y="360000"/>
            <a:ext cx="8208912" cy="980768"/>
          </a:xfrm>
          <a:prstGeom prst="rect">
            <a:avLst/>
          </a:prstGeom>
          <a:noFill/>
          <a:ln>
            <a:noFill/>
          </a:ln>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115264" y="6526864"/>
            <a:ext cx="720000" cy="180000"/>
          </a:xfrm>
          <a:prstGeom prst="rect">
            <a:avLst/>
          </a:prstGeom>
        </p:spPr>
        <p:txBody>
          <a:bodyPr vert="horz" lIns="0" tIns="0" rIns="0" bIns="0" rtlCol="0" anchor="t" anchorCtr="0"/>
          <a:lstStyle>
            <a:lvl1pPr algn="l">
              <a:defRPr sz="1100" b="0" i="0">
                <a:solidFill>
                  <a:srgbClr val="9B9B9B"/>
                </a:solidFill>
                <a:latin typeface="+mn-lt"/>
                <a:cs typeface="Georgia"/>
              </a:defRPr>
            </a:lvl1pPr>
          </a:lstStyle>
          <a:p>
            <a:fld id="{6C43C368-B4F5-3E41-AC60-B61C23CF3503}" type="slidenum">
              <a:rPr lang="en-US" smtClean="0"/>
              <a:pPr/>
              <a:t>‹#›</a:t>
            </a:fld>
            <a:endParaRPr lang="en-US" dirty="0"/>
          </a:p>
        </p:txBody>
      </p:sp>
      <p:sp>
        <p:nvSpPr>
          <p:cNvPr id="3" name="Text Placeholder 2"/>
          <p:cNvSpPr>
            <a:spLocks noGrp="1"/>
          </p:cNvSpPr>
          <p:nvPr>
            <p:ph type="body" idx="1"/>
          </p:nvPr>
        </p:nvSpPr>
        <p:spPr>
          <a:xfrm>
            <a:off x="467544" y="1412776"/>
            <a:ext cx="8208912" cy="47072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F2F28D2D-D3C6-4004-91C4-1CC773059AF5}"/>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cxnSp>
        <p:nvCxnSpPr>
          <p:cNvPr id="8" name="Straight Connector 7">
            <a:extLst>
              <a:ext uri="{FF2B5EF4-FFF2-40B4-BE49-F238E27FC236}">
                <a16:creationId xmlns:a16="http://schemas.microsoft.com/office/drawing/2014/main" id="{3A0754A5-B7D8-4FAC-A405-93BE2AD290EB}"/>
              </a:ext>
            </a:extLst>
          </p:cNvPr>
          <p:cNvCxnSpPr/>
          <p:nvPr userDrawn="1"/>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231861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hf sldNum="0" hdr="0" ftr="0" dt="0"/>
  <p:txStyles>
    <p:titleStyle>
      <a:lvl1pPr algn="l" defTabSz="457200" rtl="0" eaLnBrk="1" latinLnBrk="0" hangingPunct="1">
        <a:spcBef>
          <a:spcPct val="0"/>
        </a:spcBef>
        <a:buNone/>
        <a:defRPr sz="4000" b="0" kern="1200">
          <a:solidFill>
            <a:srgbClr val="FF6400"/>
          </a:solidFill>
          <a:latin typeface="Rockwell" pitchFamily="18" charset="0"/>
          <a:ea typeface="+mj-ea"/>
          <a:cs typeface="Verdana"/>
        </a:defRPr>
      </a:lvl1pPr>
    </p:titleStyle>
    <p:bodyStyle>
      <a:lvl1pPr marL="342900" indent="-342900" algn="l" defTabSz="457200" rtl="0" eaLnBrk="1" latinLnBrk="0" hangingPunct="1">
        <a:spcBef>
          <a:spcPts val="0"/>
        </a:spcBef>
        <a:buClr>
          <a:srgbClr val="9B9B9B"/>
        </a:buClr>
        <a:buFont typeface="Arial"/>
        <a:buChar char="•"/>
        <a:defRPr lang="en-US" sz="3000" kern="1200" dirty="0" smtClean="0">
          <a:solidFill>
            <a:schemeClr val="accent3"/>
          </a:solidFill>
          <a:latin typeface="Corbel" pitchFamily="34" charset="0"/>
          <a:ea typeface="+mn-ea"/>
          <a:cs typeface="Corbel" pitchFamily="34" charset="0"/>
        </a:defRPr>
      </a:lvl1pPr>
      <a:lvl2pPr marL="742950" indent="-285750" algn="l" defTabSz="457200" rtl="0" eaLnBrk="1" latinLnBrk="0" hangingPunct="1">
        <a:spcBef>
          <a:spcPts val="0"/>
        </a:spcBef>
        <a:buFont typeface="Arial"/>
        <a:buChar char="–"/>
        <a:defRPr lang="en-US" sz="2400" kern="1200" dirty="0" smtClean="0">
          <a:solidFill>
            <a:schemeClr val="accent3"/>
          </a:solidFill>
          <a:latin typeface="Corbel" pitchFamily="34" charset="0"/>
          <a:ea typeface="+mn-ea"/>
          <a:cs typeface="Corbel" pitchFamily="34" charset="0"/>
        </a:defRPr>
      </a:lvl2pPr>
      <a:lvl3pPr marL="1143000" indent="-228600" algn="l" defTabSz="457200" rtl="0" eaLnBrk="1" latinLnBrk="0" hangingPunct="1">
        <a:spcBef>
          <a:spcPts val="0"/>
        </a:spcBef>
        <a:buClr>
          <a:srgbClr val="9B9B9B"/>
        </a:buClr>
        <a:buFont typeface="Arial"/>
        <a:buChar char="•"/>
        <a:defRPr lang="en-US" sz="2000" kern="1200" dirty="0" smtClean="0">
          <a:solidFill>
            <a:schemeClr val="accent3"/>
          </a:solidFill>
          <a:latin typeface="Corbel" pitchFamily="34" charset="0"/>
          <a:ea typeface="+mn-ea"/>
          <a:cs typeface="Corbel" pitchFamily="34" charset="0"/>
        </a:defRPr>
      </a:lvl3pPr>
      <a:lvl4pPr marL="1600200" indent="-228600" algn="l" defTabSz="457200" rtl="0" eaLnBrk="1" latinLnBrk="0" hangingPunct="1">
        <a:spcBef>
          <a:spcPts val="0"/>
        </a:spcBef>
        <a:buFont typeface="Arial"/>
        <a:buChar char="–"/>
        <a:defRPr lang="en-US" sz="1600" kern="1200" dirty="0" smtClean="0">
          <a:solidFill>
            <a:schemeClr val="accent3"/>
          </a:solidFill>
          <a:latin typeface="Corbel" pitchFamily="34" charset="0"/>
          <a:ea typeface="+mn-ea"/>
          <a:cs typeface="Corbel" pitchFamily="34" charset="0"/>
        </a:defRPr>
      </a:lvl4pPr>
      <a:lvl5pPr marL="2057400" indent="-228600" algn="l" defTabSz="457200" rtl="0" eaLnBrk="1" latinLnBrk="0" hangingPunct="1">
        <a:spcBef>
          <a:spcPts val="0"/>
        </a:spcBef>
        <a:buFont typeface="Arial"/>
        <a:buChar char="»"/>
        <a:defRPr lang="en-US" sz="1400" kern="1200" dirty="0">
          <a:solidFill>
            <a:schemeClr val="accent3"/>
          </a:solidFill>
          <a:latin typeface="Corbel" pitchFamily="34" charset="0"/>
          <a:ea typeface="+mn-ea"/>
          <a:cs typeface="Corbe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sp>
        <p:nvSpPr>
          <p:cNvPr id="2" name="Title Placeholder 1"/>
          <p:cNvSpPr>
            <a:spLocks noGrp="1"/>
          </p:cNvSpPr>
          <p:nvPr>
            <p:ph type="title"/>
          </p:nvPr>
        </p:nvSpPr>
        <p:spPr>
          <a:xfrm>
            <a:off x="467544" y="360000"/>
            <a:ext cx="8208912" cy="980768"/>
          </a:xfrm>
          <a:prstGeom prst="rect">
            <a:avLst/>
          </a:prstGeom>
          <a:noFill/>
          <a:ln>
            <a:noFill/>
          </a:ln>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115264" y="6526864"/>
            <a:ext cx="720000" cy="180000"/>
          </a:xfrm>
          <a:prstGeom prst="rect">
            <a:avLst/>
          </a:prstGeom>
        </p:spPr>
        <p:txBody>
          <a:bodyPr vert="horz" lIns="0" tIns="0" rIns="0" bIns="0" rtlCol="0" anchor="t" anchorCtr="0"/>
          <a:lstStyle>
            <a:lvl1pPr algn="l">
              <a:defRPr sz="1100" b="0" i="0">
                <a:solidFill>
                  <a:srgbClr val="9B9B9B"/>
                </a:solidFill>
                <a:latin typeface="+mn-lt"/>
                <a:cs typeface="Georgia"/>
              </a:defRPr>
            </a:lvl1pPr>
          </a:lstStyle>
          <a:p>
            <a:fld id="{6C43C368-B4F5-3E41-AC60-B61C23CF3503}" type="slidenum">
              <a:rPr lang="en-US" smtClean="0"/>
              <a:pPr/>
              <a:t>‹#›</a:t>
            </a:fld>
            <a:endParaRPr lang="en-US" dirty="0"/>
          </a:p>
        </p:txBody>
      </p:sp>
      <p:sp>
        <p:nvSpPr>
          <p:cNvPr id="3" name="Text Placeholder 2"/>
          <p:cNvSpPr>
            <a:spLocks noGrp="1"/>
          </p:cNvSpPr>
          <p:nvPr>
            <p:ph type="body" idx="1"/>
          </p:nvPr>
        </p:nvSpPr>
        <p:spPr>
          <a:xfrm>
            <a:off x="467544" y="1412776"/>
            <a:ext cx="8208912" cy="47072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1E008FBC-7257-42B5-A53D-E6FD2F0ECF5C}"/>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cxnSp>
        <p:nvCxnSpPr>
          <p:cNvPr id="8" name="Straight Connector 7">
            <a:extLst>
              <a:ext uri="{FF2B5EF4-FFF2-40B4-BE49-F238E27FC236}">
                <a16:creationId xmlns:a16="http://schemas.microsoft.com/office/drawing/2014/main" id="{BF753B16-8F04-43C0-A423-80DE3CACE1BB}"/>
              </a:ext>
            </a:extLst>
          </p:cNvPr>
          <p:cNvCxnSpPr/>
          <p:nvPr userDrawn="1"/>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702869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hf sldNum="0" hdr="0" ftr="0" dt="0"/>
  <p:txStyles>
    <p:titleStyle>
      <a:lvl1pPr algn="l" defTabSz="457200" rtl="0" eaLnBrk="1" latinLnBrk="0" hangingPunct="1">
        <a:spcBef>
          <a:spcPct val="0"/>
        </a:spcBef>
        <a:buNone/>
        <a:defRPr sz="4000" b="0" kern="1200">
          <a:solidFill>
            <a:srgbClr val="FF6400"/>
          </a:solidFill>
          <a:latin typeface="Rockwell" pitchFamily="18" charset="0"/>
          <a:ea typeface="+mj-ea"/>
          <a:cs typeface="Verdana"/>
        </a:defRPr>
      </a:lvl1pPr>
    </p:titleStyle>
    <p:bodyStyle>
      <a:lvl1pPr marL="342900" indent="-342900" algn="l" defTabSz="457200" rtl="0" eaLnBrk="1" latinLnBrk="0" hangingPunct="1">
        <a:spcBef>
          <a:spcPts val="0"/>
        </a:spcBef>
        <a:buClr>
          <a:srgbClr val="9B9B9B"/>
        </a:buClr>
        <a:buFont typeface="Arial"/>
        <a:buChar char="•"/>
        <a:defRPr lang="en-US" sz="3000" kern="1200" dirty="0" smtClean="0">
          <a:solidFill>
            <a:schemeClr val="accent3"/>
          </a:solidFill>
          <a:latin typeface="Corbel" pitchFamily="34" charset="0"/>
          <a:ea typeface="+mn-ea"/>
          <a:cs typeface="Corbel" pitchFamily="34" charset="0"/>
        </a:defRPr>
      </a:lvl1pPr>
      <a:lvl2pPr marL="742950" indent="-285750" algn="l" defTabSz="457200" rtl="0" eaLnBrk="1" latinLnBrk="0" hangingPunct="1">
        <a:spcBef>
          <a:spcPts val="0"/>
        </a:spcBef>
        <a:buFont typeface="Arial"/>
        <a:buChar char="–"/>
        <a:defRPr lang="en-US" sz="2400" kern="1200" dirty="0" smtClean="0">
          <a:solidFill>
            <a:schemeClr val="accent3"/>
          </a:solidFill>
          <a:latin typeface="Corbel" pitchFamily="34" charset="0"/>
          <a:ea typeface="+mn-ea"/>
          <a:cs typeface="Corbel" pitchFamily="34" charset="0"/>
        </a:defRPr>
      </a:lvl2pPr>
      <a:lvl3pPr marL="1143000" indent="-228600" algn="l" defTabSz="457200" rtl="0" eaLnBrk="1" latinLnBrk="0" hangingPunct="1">
        <a:spcBef>
          <a:spcPts val="0"/>
        </a:spcBef>
        <a:buClr>
          <a:srgbClr val="9B9B9B"/>
        </a:buClr>
        <a:buFont typeface="Arial"/>
        <a:buChar char="•"/>
        <a:defRPr lang="en-US" sz="2000" kern="1200" dirty="0" smtClean="0">
          <a:solidFill>
            <a:schemeClr val="accent3"/>
          </a:solidFill>
          <a:latin typeface="Corbel" pitchFamily="34" charset="0"/>
          <a:ea typeface="+mn-ea"/>
          <a:cs typeface="Corbel" pitchFamily="34" charset="0"/>
        </a:defRPr>
      </a:lvl3pPr>
      <a:lvl4pPr marL="1600200" indent="-228600" algn="l" defTabSz="457200" rtl="0" eaLnBrk="1" latinLnBrk="0" hangingPunct="1">
        <a:spcBef>
          <a:spcPts val="0"/>
        </a:spcBef>
        <a:buFont typeface="Arial"/>
        <a:buChar char="–"/>
        <a:defRPr lang="en-US" sz="1600" kern="1200" dirty="0" smtClean="0">
          <a:solidFill>
            <a:schemeClr val="accent3"/>
          </a:solidFill>
          <a:latin typeface="Corbel" pitchFamily="34" charset="0"/>
          <a:ea typeface="+mn-ea"/>
          <a:cs typeface="Corbel" pitchFamily="34" charset="0"/>
        </a:defRPr>
      </a:lvl4pPr>
      <a:lvl5pPr marL="2057400" indent="-228600" algn="l" defTabSz="457200" rtl="0" eaLnBrk="1" latinLnBrk="0" hangingPunct="1">
        <a:spcBef>
          <a:spcPts val="0"/>
        </a:spcBef>
        <a:buFont typeface="Arial"/>
        <a:buChar char="»"/>
        <a:defRPr lang="en-US" sz="1400" kern="1200" dirty="0">
          <a:solidFill>
            <a:schemeClr val="accent3"/>
          </a:solidFill>
          <a:latin typeface="Corbel" pitchFamily="34" charset="0"/>
          <a:ea typeface="+mn-ea"/>
          <a:cs typeface="Corbe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9.xml"/><Relationship Id="rId1" Type="http://schemas.openxmlformats.org/officeDocument/2006/relationships/themeOverride" Target="../theme/themeOverride2.xml"/><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03772" y="4508500"/>
            <a:ext cx="8136456" cy="1080820"/>
          </a:xfrm>
        </p:spPr>
        <p:txBody>
          <a:bodyPr/>
          <a:lstStyle/>
          <a:p>
            <a:r>
              <a:rPr lang="nb-NO"/>
              <a:t>Introduction to Machine Learning</a:t>
            </a:r>
            <a:endParaRPr lang="nb-NO" dirty="0"/>
          </a:p>
        </p:txBody>
      </p:sp>
      <p:sp>
        <p:nvSpPr>
          <p:cNvPr id="3" name="Subtitle 2">
            <a:extLst>
              <a:ext uri="{FF2B5EF4-FFF2-40B4-BE49-F238E27FC236}">
                <a16:creationId xmlns:a16="http://schemas.microsoft.com/office/drawing/2014/main" id="{41094C75-33B8-4483-940B-DF62C7D16443}"/>
              </a:ext>
            </a:extLst>
          </p:cNvPr>
          <p:cNvSpPr>
            <a:spLocks noGrp="1"/>
          </p:cNvSpPr>
          <p:nvPr>
            <p:ph type="subTitle" idx="1"/>
          </p:nvPr>
        </p:nvSpPr>
        <p:spPr>
          <a:xfrm>
            <a:off x="540000" y="5589320"/>
            <a:ext cx="8136456" cy="287952"/>
          </a:xfrm>
        </p:spPr>
        <p:txBody>
          <a:bodyPr/>
          <a:lstStyle/>
          <a:p>
            <a:r>
              <a:rPr lang="en-IN"/>
              <a:t>CS5542 : Big Data Analytics and Apps</a:t>
            </a:r>
            <a:endParaRPr lang="en-IN" dirty="0"/>
          </a:p>
        </p:txBody>
      </p:sp>
      <p:sp>
        <p:nvSpPr>
          <p:cNvPr id="8" name="Rectangle 7">
            <a:extLst>
              <a:ext uri="{FF2B5EF4-FFF2-40B4-BE49-F238E27FC236}">
                <a16:creationId xmlns:a16="http://schemas.microsoft.com/office/drawing/2014/main" id="{18622041-7DC3-4786-84E2-35DDAE5C9688}"/>
              </a:ext>
            </a:extLst>
          </p:cNvPr>
          <p:cNvSpPr/>
          <p:nvPr/>
        </p:nvSpPr>
        <p:spPr>
          <a:xfrm>
            <a:off x="503772" y="6069466"/>
            <a:ext cx="7488832" cy="276999"/>
          </a:xfrm>
          <a:prstGeom prst="rect">
            <a:avLst/>
          </a:prstGeom>
        </p:spPr>
        <p:txBody>
          <a:bodyPr wrap="square">
            <a:spAutoFit/>
          </a:bodyPr>
          <a:lstStyle/>
          <a:p>
            <a:r>
              <a:rPr lang="en-IN" sz="1200" dirty="0"/>
              <a:t>Reference: https://www.slideshare.net/larsga/introduction-to-big-datamachine-learning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1600" y="0"/>
            <a:ext cx="4922153" cy="6858000"/>
          </a:xfrm>
          <a:prstGeom prst="rect">
            <a:avLst/>
          </a:prstGeom>
        </p:spPr>
      </p:pic>
    </p:spTree>
    <p:extLst>
      <p:ext uri="{BB962C8B-B14F-4D97-AF65-F5344CB8AC3E}">
        <p14:creationId xmlns:p14="http://schemas.microsoft.com/office/powerpoint/2010/main" val="21296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5536" y="-16259"/>
            <a:ext cx="5054819" cy="6858000"/>
          </a:xfrm>
          <a:prstGeom prst="rect">
            <a:avLst/>
          </a:prstGeom>
        </p:spPr>
      </p:pic>
      <p:pic>
        <p:nvPicPr>
          <p:cNvPr id="4" name="Picture 3"/>
          <p:cNvPicPr>
            <a:picLocks noChangeAspect="1"/>
          </p:cNvPicPr>
          <p:nvPr/>
        </p:nvPicPr>
        <p:blipFill>
          <a:blip r:embed="rId3"/>
          <a:stretch>
            <a:fillRect/>
          </a:stretch>
        </p:blipFill>
        <p:spPr>
          <a:xfrm>
            <a:off x="5292080" y="1412776"/>
            <a:ext cx="3754608" cy="3353172"/>
          </a:xfrm>
          <a:prstGeom prst="rect">
            <a:avLst/>
          </a:prstGeom>
        </p:spPr>
      </p:pic>
    </p:spTree>
    <p:extLst>
      <p:ext uri="{BB962C8B-B14F-4D97-AF65-F5344CB8AC3E}">
        <p14:creationId xmlns:p14="http://schemas.microsoft.com/office/powerpoint/2010/main" val="394980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9552" y="0"/>
            <a:ext cx="4418671" cy="6858000"/>
          </a:xfrm>
          <a:prstGeom prst="rect">
            <a:avLst/>
          </a:prstGeom>
        </p:spPr>
      </p:pic>
      <p:sp>
        <p:nvSpPr>
          <p:cNvPr id="4" name="Rectangle 3"/>
          <p:cNvSpPr/>
          <p:nvPr/>
        </p:nvSpPr>
        <p:spPr>
          <a:xfrm>
            <a:off x="5292080" y="764704"/>
            <a:ext cx="3438128" cy="923330"/>
          </a:xfrm>
          <a:prstGeom prst="rect">
            <a:avLst/>
          </a:prstGeom>
        </p:spPr>
        <p:txBody>
          <a:bodyPr wrap="square">
            <a:spAutoFit/>
          </a:bodyPr>
          <a:lstStyle/>
          <a:p>
            <a:r>
              <a:rPr lang="en-US"/>
              <a:t>“quadrupling the average cow's milk production since your parents were born”</a:t>
            </a:r>
          </a:p>
        </p:txBody>
      </p:sp>
      <p:sp>
        <p:nvSpPr>
          <p:cNvPr id="5" name="Rectangle 4"/>
          <p:cNvSpPr/>
          <p:nvPr/>
        </p:nvSpPr>
        <p:spPr>
          <a:xfrm>
            <a:off x="5325444" y="2276872"/>
            <a:ext cx="3495028" cy="2585323"/>
          </a:xfrm>
          <a:prstGeom prst="rect">
            <a:avLst/>
          </a:prstGeom>
        </p:spPr>
        <p:txBody>
          <a:bodyPr wrap="square">
            <a:spAutoFit/>
          </a:bodyPr>
          <a:lstStyle/>
          <a:p>
            <a:r>
              <a:rPr lang="en-US"/>
              <a:t>"When Freddie [as he is known] had no daughter records our equations predicted from his DNA that he would be the best bull," USDA research geneticist  Paul VanRaden emailed me with a detectable hint of pride. "Now he is the best progeny tested bull (as predicted)."</a:t>
            </a:r>
          </a:p>
        </p:txBody>
      </p:sp>
    </p:spTree>
    <p:extLst>
      <p:ext uri="{BB962C8B-B14F-4D97-AF65-F5344CB8AC3E}">
        <p14:creationId xmlns:p14="http://schemas.microsoft.com/office/powerpoint/2010/main" val="312491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more examples</a:t>
            </a:r>
          </a:p>
        </p:txBody>
      </p:sp>
      <p:sp>
        <p:nvSpPr>
          <p:cNvPr id="4" name="Content Placeholder 3"/>
          <p:cNvSpPr>
            <a:spLocks noGrp="1"/>
          </p:cNvSpPr>
          <p:nvPr>
            <p:ph idx="1"/>
          </p:nvPr>
        </p:nvSpPr>
        <p:spPr>
          <a:xfrm>
            <a:off x="467544" y="1412776"/>
            <a:ext cx="7128792" cy="4896544"/>
          </a:xfrm>
        </p:spPr>
        <p:txBody>
          <a:bodyPr>
            <a:normAutofit/>
          </a:bodyPr>
          <a:lstStyle/>
          <a:p>
            <a:r>
              <a:rPr lang="en-US"/>
              <a:t>Sports</a:t>
            </a:r>
          </a:p>
          <a:p>
            <a:pPr lvl="1"/>
            <a:r>
              <a:rPr lang="en-US"/>
              <a:t>basketball increasingly driven by data analytics</a:t>
            </a:r>
          </a:p>
          <a:p>
            <a:pPr lvl="1"/>
            <a:r>
              <a:rPr lang="en-US"/>
              <a:t>soccer beginning to follow</a:t>
            </a:r>
          </a:p>
          <a:p>
            <a:r>
              <a:rPr lang="en-US"/>
              <a:t>Entertainment</a:t>
            </a:r>
          </a:p>
          <a:p>
            <a:pPr lvl="1"/>
            <a:r>
              <a:rPr lang="en-US"/>
              <a:t>House of Cards designed based on data analysis</a:t>
            </a:r>
          </a:p>
          <a:p>
            <a:pPr lvl="1"/>
            <a:r>
              <a:rPr lang="en-US"/>
              <a:t>increasing use of similar tools in Hollywood</a:t>
            </a:r>
          </a:p>
          <a:p>
            <a:r>
              <a:rPr lang="en-US"/>
              <a:t>“Visa Says Big Data Identifies Billions of Dollars in Fraud”</a:t>
            </a:r>
          </a:p>
          <a:p>
            <a:pPr lvl="1"/>
            <a:r>
              <a:rPr lang="en-US"/>
              <a:t>new Big Data analytics platform on Hadoop</a:t>
            </a:r>
          </a:p>
          <a:p>
            <a:r>
              <a:rPr lang="en-US"/>
              <a:t>“Facebook is about to launch Big Data play”</a:t>
            </a:r>
          </a:p>
          <a:p>
            <a:pPr lvl="1"/>
            <a:r>
              <a:rPr lang="en-US"/>
              <a:t>starting to connect Facebook with real life</a:t>
            </a:r>
          </a:p>
        </p:txBody>
      </p:sp>
      <p:sp>
        <p:nvSpPr>
          <p:cNvPr id="5" name="Rectangle 4"/>
          <p:cNvSpPr/>
          <p:nvPr/>
        </p:nvSpPr>
        <p:spPr>
          <a:xfrm>
            <a:off x="437606" y="6485874"/>
            <a:ext cx="3781617" cy="369332"/>
          </a:xfrm>
          <a:prstGeom prst="rect">
            <a:avLst/>
          </a:prstGeom>
        </p:spPr>
        <p:txBody>
          <a:bodyPr wrap="none">
            <a:spAutoFit/>
          </a:bodyPr>
          <a:lstStyle/>
          <a:p>
            <a:r>
              <a:rPr lang="en-US"/>
              <a:t>https://delicious.com/larsbot/big-data</a:t>
            </a:r>
          </a:p>
        </p:txBody>
      </p:sp>
    </p:spTree>
    <p:extLst>
      <p:ext uri="{BB962C8B-B14F-4D97-AF65-F5344CB8AC3E}">
        <p14:creationId xmlns:p14="http://schemas.microsoft.com/office/powerpoint/2010/main" val="31442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Ok, ok, but ... does it apply to </a:t>
            </a:r>
            <a:r>
              <a:rPr lang="en-US" i="1"/>
              <a:t>our</a:t>
            </a:r>
            <a:r>
              <a:rPr lang="en-US"/>
              <a:t> customers?</a:t>
            </a:r>
          </a:p>
        </p:txBody>
      </p:sp>
      <p:sp>
        <p:nvSpPr>
          <p:cNvPr id="4" name="Content Placeholder 3"/>
          <p:cNvSpPr>
            <a:spLocks noGrp="1"/>
          </p:cNvSpPr>
          <p:nvPr>
            <p:ph idx="1"/>
          </p:nvPr>
        </p:nvSpPr>
        <p:spPr>
          <a:xfrm>
            <a:off x="467544" y="1412776"/>
            <a:ext cx="7200800" cy="5040560"/>
          </a:xfrm>
        </p:spPr>
        <p:txBody>
          <a:bodyPr>
            <a:normAutofit/>
          </a:bodyPr>
          <a:lstStyle/>
          <a:p>
            <a:r>
              <a:rPr lang="en-US"/>
              <a:t>Norwegian Food Safety Authority</a:t>
            </a:r>
          </a:p>
          <a:p>
            <a:pPr lvl="1"/>
            <a:r>
              <a:rPr lang="en-US"/>
              <a:t>accumulates data on all farm animals</a:t>
            </a:r>
          </a:p>
          <a:p>
            <a:pPr lvl="1"/>
            <a:r>
              <a:rPr lang="en-US"/>
              <a:t>birth, death, movements, medication, samples, ...</a:t>
            </a:r>
          </a:p>
          <a:p>
            <a:r>
              <a:rPr lang="en-US"/>
              <a:t>Hafslund</a:t>
            </a:r>
          </a:p>
          <a:p>
            <a:pPr lvl="1"/>
            <a:r>
              <a:rPr lang="en-US"/>
              <a:t>time series from hydroelectric dams, power prices, meters of individual customers, ...</a:t>
            </a:r>
          </a:p>
          <a:p>
            <a:r>
              <a:rPr lang="en-US"/>
              <a:t>Social Security Administration</a:t>
            </a:r>
          </a:p>
          <a:p>
            <a:pPr lvl="1"/>
            <a:r>
              <a:rPr lang="en-US"/>
              <a:t>data on individual cases, actions taken, outcomes...</a:t>
            </a:r>
          </a:p>
          <a:p>
            <a:r>
              <a:rPr lang="en-US"/>
              <a:t>Statoil</a:t>
            </a:r>
          </a:p>
          <a:p>
            <a:pPr lvl="1"/>
            <a:r>
              <a:rPr lang="en-US"/>
              <a:t>massive amounts of data from oil exploration, operations, logistics, engineering, ...</a:t>
            </a:r>
          </a:p>
          <a:p>
            <a:r>
              <a:rPr lang="en-US"/>
              <a:t>Retailers</a:t>
            </a:r>
          </a:p>
          <a:p>
            <a:pPr lvl="1"/>
            <a:r>
              <a:rPr lang="en-US"/>
              <a:t>see Target example above</a:t>
            </a:r>
          </a:p>
          <a:p>
            <a:pPr lvl="1"/>
            <a:r>
              <a:rPr lang="en-US"/>
              <a:t>also, connection between what people buy, weather forecast, logistics, ... </a:t>
            </a:r>
          </a:p>
        </p:txBody>
      </p:sp>
    </p:spTree>
    <p:extLst>
      <p:ext uri="{BB962C8B-B14F-4D97-AF65-F5344CB8AC3E}">
        <p14:creationId xmlns:p14="http://schemas.microsoft.com/office/powerpoint/2010/main" val="6806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7544" y="260648"/>
            <a:ext cx="7632848" cy="1080120"/>
          </a:xfrm>
        </p:spPr>
        <p:txBody>
          <a:bodyPr/>
          <a:lstStyle/>
          <a:p>
            <a:r>
              <a:rPr lang="en-US"/>
              <a:t>How to extract insight from data?</a:t>
            </a:r>
          </a:p>
        </p:txBody>
      </p:sp>
      <p:pic>
        <p:nvPicPr>
          <p:cNvPr id="9" name="Picture 8"/>
          <p:cNvPicPr>
            <a:picLocks noChangeAspect="1"/>
          </p:cNvPicPr>
          <p:nvPr/>
        </p:nvPicPr>
        <p:blipFill>
          <a:blip r:embed="rId2"/>
          <a:stretch>
            <a:fillRect/>
          </a:stretch>
        </p:blipFill>
        <p:spPr>
          <a:xfrm>
            <a:off x="539552" y="1415380"/>
            <a:ext cx="7391400" cy="4533900"/>
          </a:xfrm>
          <a:prstGeom prst="rect">
            <a:avLst/>
          </a:prstGeom>
        </p:spPr>
      </p:pic>
      <p:sp>
        <p:nvSpPr>
          <p:cNvPr id="10" name="Rectangle 9"/>
          <p:cNvSpPr/>
          <p:nvPr/>
        </p:nvSpPr>
        <p:spPr>
          <a:xfrm>
            <a:off x="899592" y="5805264"/>
            <a:ext cx="4572000" cy="646331"/>
          </a:xfrm>
          <a:prstGeom prst="rect">
            <a:avLst/>
          </a:prstGeom>
        </p:spPr>
        <p:txBody>
          <a:bodyPr>
            <a:spAutoFit/>
          </a:bodyPr>
          <a:lstStyle/>
          <a:p>
            <a:r>
              <a:rPr lang="en-US"/>
              <a:t> Monthly Retail Sales in New South Wales (NSW) Retail Department Stores</a:t>
            </a:r>
          </a:p>
        </p:txBody>
      </p:sp>
    </p:spTree>
    <p:extLst>
      <p:ext uri="{BB962C8B-B14F-4D97-AF65-F5344CB8AC3E}">
        <p14:creationId xmlns:p14="http://schemas.microsoft.com/office/powerpoint/2010/main" val="139540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algorithms</a:t>
            </a:r>
          </a:p>
        </p:txBody>
      </p:sp>
      <p:sp>
        <p:nvSpPr>
          <p:cNvPr id="4" name="Content Placeholder 3"/>
          <p:cNvSpPr>
            <a:spLocks noGrp="1"/>
          </p:cNvSpPr>
          <p:nvPr>
            <p:ph idx="1"/>
          </p:nvPr>
        </p:nvSpPr>
        <p:spPr/>
        <p:txBody>
          <a:bodyPr/>
          <a:lstStyle/>
          <a:p>
            <a:r>
              <a:rPr lang="en-US"/>
              <a:t>Clustering</a:t>
            </a:r>
          </a:p>
          <a:p>
            <a:r>
              <a:rPr lang="en-US"/>
              <a:t>Association learning</a:t>
            </a:r>
          </a:p>
          <a:p>
            <a:r>
              <a:rPr lang="en-US"/>
              <a:t>Parameter estimation</a:t>
            </a:r>
          </a:p>
          <a:p>
            <a:r>
              <a:rPr lang="en-US"/>
              <a:t>Recommendation engines</a:t>
            </a:r>
          </a:p>
          <a:p>
            <a:r>
              <a:rPr lang="en-US"/>
              <a:t>Classification</a:t>
            </a:r>
          </a:p>
          <a:p>
            <a:r>
              <a:rPr lang="en-US"/>
              <a:t>Similarity matching</a:t>
            </a:r>
          </a:p>
          <a:p>
            <a:r>
              <a:rPr lang="en-US"/>
              <a:t>Neural networks</a:t>
            </a:r>
          </a:p>
          <a:p>
            <a:r>
              <a:rPr lang="en-US"/>
              <a:t>Bayesian networks</a:t>
            </a:r>
          </a:p>
          <a:p>
            <a:r>
              <a:rPr lang="en-US"/>
              <a:t>Genetic algorithms</a:t>
            </a:r>
          </a:p>
          <a:p>
            <a:endParaRPr lang="en-US"/>
          </a:p>
        </p:txBody>
      </p:sp>
      <p:pic>
        <p:nvPicPr>
          <p:cNvPr id="5" name="Picture 4"/>
          <p:cNvPicPr>
            <a:picLocks noChangeAspect="1"/>
          </p:cNvPicPr>
          <p:nvPr/>
        </p:nvPicPr>
        <p:blipFill>
          <a:blip r:embed="rId2"/>
          <a:stretch>
            <a:fillRect/>
          </a:stretch>
        </p:blipFill>
        <p:spPr>
          <a:xfrm>
            <a:off x="4150444" y="3861047"/>
            <a:ext cx="4165972" cy="2544621"/>
          </a:xfrm>
          <a:prstGeom prst="rect">
            <a:avLst/>
          </a:prstGeom>
        </p:spPr>
      </p:pic>
    </p:spTree>
    <p:extLst>
      <p:ext uri="{BB962C8B-B14F-4D97-AF65-F5344CB8AC3E}">
        <p14:creationId xmlns:p14="http://schemas.microsoft.com/office/powerpoint/2010/main" val="152347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Basically, it’s all maths...</a:t>
            </a:r>
          </a:p>
        </p:txBody>
      </p:sp>
      <p:sp>
        <p:nvSpPr>
          <p:cNvPr id="4" name="Content Placeholder 3"/>
          <p:cNvSpPr>
            <a:spLocks noGrp="1"/>
          </p:cNvSpPr>
          <p:nvPr>
            <p:ph idx="1"/>
          </p:nvPr>
        </p:nvSpPr>
        <p:spPr/>
        <p:txBody>
          <a:bodyPr/>
          <a:lstStyle/>
          <a:p>
            <a:r>
              <a:rPr lang="en-US"/>
              <a:t>Linear algebra</a:t>
            </a:r>
          </a:p>
          <a:p>
            <a:r>
              <a:rPr lang="en-US"/>
              <a:t>Calculus</a:t>
            </a:r>
          </a:p>
          <a:p>
            <a:r>
              <a:rPr lang="en-US"/>
              <a:t>Probability theory</a:t>
            </a:r>
          </a:p>
          <a:p>
            <a:r>
              <a:rPr lang="en-US"/>
              <a:t>Graph theory</a:t>
            </a:r>
          </a:p>
          <a:p>
            <a:r>
              <a:rPr lang="en-US"/>
              <a:t>...</a:t>
            </a:r>
          </a:p>
        </p:txBody>
      </p:sp>
      <p:sp>
        <p:nvSpPr>
          <p:cNvPr id="5" name="Slide Number Placeholder 3"/>
          <p:cNvSpPr txBox="1">
            <a:spLocks/>
          </p:cNvSpPr>
          <p:nvPr/>
        </p:nvSpPr>
        <p:spPr>
          <a:xfrm>
            <a:off x="115264" y="6526864"/>
            <a:ext cx="720000" cy="180000"/>
          </a:xfrm>
          <a:prstGeom prst="rect">
            <a:avLst/>
          </a:prstGeom>
        </p:spPr>
        <p:txBody>
          <a:bodyPr vert="horz" lIns="0" tIns="0" rIns="0" bIns="0" rtlCol="0" anchor="t" anchorCtr="0"/>
          <a:lstStyle>
            <a:defPPr>
              <a:defRPr lang="en-US"/>
            </a:defPPr>
            <a:lvl1pPr marL="0" algn="l" defTabSz="457200" rtl="0" eaLnBrk="1" latinLnBrk="0" hangingPunct="1">
              <a:defRPr sz="1100" b="0" i="0" kern="1200">
                <a:solidFill>
                  <a:srgbClr val="9B9B9B"/>
                </a:solidFill>
                <a:latin typeface="+mn-lt"/>
                <a:ea typeface="+mn-ea"/>
                <a:cs typeface="Georgi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43C368-B4F5-3E41-AC60-B61C23CF3503}"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1331640" y="3596134"/>
            <a:ext cx="2907804" cy="2907804"/>
          </a:xfrm>
          <a:prstGeom prst="rect">
            <a:avLst/>
          </a:prstGeom>
        </p:spPr>
      </p:pic>
      <p:sp>
        <p:nvSpPr>
          <p:cNvPr id="7" name="Rectangle 6"/>
          <p:cNvSpPr/>
          <p:nvPr/>
        </p:nvSpPr>
        <p:spPr>
          <a:xfrm>
            <a:off x="1134968" y="6476454"/>
            <a:ext cx="3365024" cy="369332"/>
          </a:xfrm>
          <a:prstGeom prst="rect">
            <a:avLst/>
          </a:prstGeom>
        </p:spPr>
        <p:txBody>
          <a:bodyPr wrap="none">
            <a:spAutoFit/>
          </a:bodyPr>
          <a:lstStyle/>
          <a:p>
            <a:r>
              <a:rPr lang="en-US"/>
              <a:t>https://twitter.com/devops_borat</a:t>
            </a:r>
          </a:p>
        </p:txBody>
      </p:sp>
      <p:sp>
        <p:nvSpPr>
          <p:cNvPr id="9" name="Oval Callout 8"/>
          <p:cNvSpPr/>
          <p:nvPr/>
        </p:nvSpPr>
        <p:spPr>
          <a:xfrm>
            <a:off x="4362650" y="2492896"/>
            <a:ext cx="2808312" cy="3024336"/>
          </a:xfrm>
          <a:prstGeom prst="wedgeEllipseCallout">
            <a:avLst>
              <a:gd name="adj1" fmla="val -100293"/>
              <a:gd name="adj2" fmla="val 19361"/>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Only 10% in devops are know how of work with Big Data. Only 1% are realize they are need 2 Big Data for fault tolerance</a:t>
            </a:r>
          </a:p>
        </p:txBody>
      </p:sp>
    </p:spTree>
    <p:extLst>
      <p:ext uri="{BB962C8B-B14F-4D97-AF65-F5344CB8AC3E}">
        <p14:creationId xmlns:p14="http://schemas.microsoft.com/office/powerpoint/2010/main" val="205243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skills gap</a:t>
            </a:r>
          </a:p>
        </p:txBody>
      </p:sp>
      <p:sp>
        <p:nvSpPr>
          <p:cNvPr id="3" name="Content Placeholder 2"/>
          <p:cNvSpPr>
            <a:spLocks noGrp="1"/>
          </p:cNvSpPr>
          <p:nvPr>
            <p:ph idx="1"/>
          </p:nvPr>
        </p:nvSpPr>
        <p:spPr>
          <a:xfrm>
            <a:off x="467544" y="1412776"/>
            <a:ext cx="7200800" cy="1584176"/>
          </a:xfrm>
        </p:spPr>
        <p:txBody>
          <a:bodyPr/>
          <a:lstStyle/>
          <a:p>
            <a:r>
              <a:rPr lang="en-US"/>
              <a:t>Hardly anyone knows this stuff</a:t>
            </a:r>
          </a:p>
          <a:p>
            <a:r>
              <a:rPr lang="en-US"/>
              <a:t>It’s a big field, with lots and lots of theory</a:t>
            </a:r>
          </a:p>
          <a:p>
            <a:r>
              <a:rPr lang="en-US"/>
              <a:t>And it’s all maths, so it’s tricky to learn</a:t>
            </a:r>
          </a:p>
        </p:txBody>
      </p:sp>
      <p:pic>
        <p:nvPicPr>
          <p:cNvPr id="5" name="Picture 4"/>
          <p:cNvPicPr>
            <a:picLocks noChangeAspect="1"/>
          </p:cNvPicPr>
          <p:nvPr/>
        </p:nvPicPr>
        <p:blipFill>
          <a:blip r:embed="rId2"/>
          <a:stretch>
            <a:fillRect/>
          </a:stretch>
        </p:blipFill>
        <p:spPr>
          <a:xfrm>
            <a:off x="-18394" y="4933674"/>
            <a:ext cx="9144000" cy="1375646"/>
          </a:xfrm>
          <a:prstGeom prst="rect">
            <a:avLst/>
          </a:prstGeom>
        </p:spPr>
      </p:pic>
      <p:sp>
        <p:nvSpPr>
          <p:cNvPr id="6" name="Rectangle 5"/>
          <p:cNvSpPr/>
          <p:nvPr/>
        </p:nvSpPr>
        <p:spPr>
          <a:xfrm>
            <a:off x="323528" y="6608385"/>
            <a:ext cx="8460432" cy="276999"/>
          </a:xfrm>
          <a:prstGeom prst="rect">
            <a:avLst/>
          </a:prstGeom>
        </p:spPr>
        <p:txBody>
          <a:bodyPr wrap="square">
            <a:spAutoFit/>
          </a:bodyPr>
          <a:lstStyle/>
          <a:p>
            <a:r>
              <a:rPr lang="en-US" sz="1200"/>
              <a:t>http://wikibon.org/wiki/v/Big_Data:_Hadoop,_Business_Analytics_and_Beyond#The_Big_Data_Skills_Gap</a:t>
            </a:r>
          </a:p>
        </p:txBody>
      </p:sp>
      <p:sp>
        <p:nvSpPr>
          <p:cNvPr id="7" name="Rectangle 6"/>
          <p:cNvSpPr/>
          <p:nvPr/>
        </p:nvSpPr>
        <p:spPr>
          <a:xfrm>
            <a:off x="323528" y="6392361"/>
            <a:ext cx="4572000" cy="276999"/>
          </a:xfrm>
          <a:prstGeom prst="rect">
            <a:avLst/>
          </a:prstGeom>
        </p:spPr>
        <p:txBody>
          <a:bodyPr>
            <a:spAutoFit/>
          </a:bodyPr>
          <a:lstStyle/>
          <a:p>
            <a:r>
              <a:rPr lang="pl-PL" sz="1200"/>
              <a:t>http://www.ibmbigdatahub.com/blog/addressing-big-data-skills-gap</a:t>
            </a:r>
            <a:endParaRPr lang="en-US" sz="1200"/>
          </a:p>
        </p:txBody>
      </p:sp>
    </p:spTree>
    <p:extLst>
      <p:ext uri="{BB962C8B-B14F-4D97-AF65-F5344CB8AC3E}">
        <p14:creationId xmlns:p14="http://schemas.microsoft.com/office/powerpoint/2010/main" val="26643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orthogonal aspects</a:t>
            </a:r>
          </a:p>
        </p:txBody>
      </p:sp>
      <p:sp>
        <p:nvSpPr>
          <p:cNvPr id="4" name="Content Placeholder 3"/>
          <p:cNvSpPr>
            <a:spLocks noGrp="1"/>
          </p:cNvSpPr>
          <p:nvPr>
            <p:ph idx="1"/>
          </p:nvPr>
        </p:nvSpPr>
        <p:spPr/>
        <p:txBody>
          <a:bodyPr/>
          <a:lstStyle/>
          <a:p>
            <a:r>
              <a:rPr lang="en-US"/>
              <a:t>Analytics / machine learning</a:t>
            </a:r>
          </a:p>
          <a:p>
            <a:pPr lvl="1"/>
            <a:r>
              <a:rPr lang="en-US"/>
              <a:t>learning insights from data</a:t>
            </a:r>
          </a:p>
          <a:p>
            <a:r>
              <a:rPr lang="en-US"/>
              <a:t>Big data</a:t>
            </a:r>
          </a:p>
          <a:p>
            <a:pPr lvl="1"/>
            <a:r>
              <a:rPr lang="en-US"/>
              <a:t>handling massive data volumes</a:t>
            </a:r>
          </a:p>
          <a:p>
            <a:r>
              <a:rPr lang="en-US"/>
              <a:t>Can be combined, or used separately</a:t>
            </a:r>
          </a:p>
        </p:txBody>
      </p:sp>
      <p:pic>
        <p:nvPicPr>
          <p:cNvPr id="5" name="Picture 4"/>
          <p:cNvPicPr>
            <a:picLocks noChangeAspect="1"/>
          </p:cNvPicPr>
          <p:nvPr/>
        </p:nvPicPr>
        <p:blipFill>
          <a:blip r:embed="rId2"/>
          <a:stretch>
            <a:fillRect/>
          </a:stretch>
        </p:blipFill>
        <p:spPr>
          <a:xfrm>
            <a:off x="2195736" y="3573016"/>
            <a:ext cx="5842000" cy="3289300"/>
          </a:xfrm>
          <a:prstGeom prst="rect">
            <a:avLst/>
          </a:prstGeom>
        </p:spPr>
      </p:pic>
    </p:spTree>
    <p:extLst>
      <p:ext uri="{BB962C8B-B14F-4D97-AF65-F5344CB8AC3E}">
        <p14:creationId xmlns:p14="http://schemas.microsoft.com/office/powerpoint/2010/main" val="144812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dirty="0"/>
              <a:t>Introduction</a:t>
            </a:r>
          </a:p>
          <a:p>
            <a:r>
              <a:rPr lang="en-US" dirty="0"/>
              <a:t>Theory</a:t>
            </a:r>
          </a:p>
          <a:p>
            <a:r>
              <a:rPr lang="en-US" dirty="0"/>
              <a:t>Top 10 algorithms</a:t>
            </a:r>
          </a:p>
          <a:p>
            <a:r>
              <a:rPr lang="en-US" dirty="0"/>
              <a:t>Recommendations</a:t>
            </a:r>
          </a:p>
          <a:p>
            <a:r>
              <a:rPr lang="en-US" dirty="0"/>
              <a:t>Classification with naïve Bayes</a:t>
            </a:r>
          </a:p>
          <a:p>
            <a:r>
              <a:rPr lang="en-US" dirty="0"/>
              <a:t>Linear regression</a:t>
            </a:r>
          </a:p>
          <a:p>
            <a:r>
              <a:rPr lang="en-US" dirty="0"/>
              <a:t>Clustering</a:t>
            </a:r>
          </a:p>
          <a:p>
            <a:r>
              <a:rPr lang="en-US" dirty="0"/>
              <a:t>Principal Component Analysis</a:t>
            </a:r>
          </a:p>
          <a:p>
            <a:r>
              <a:rPr lang="en-US" dirty="0"/>
              <a:t>Conclusion</a:t>
            </a:r>
          </a:p>
        </p:txBody>
      </p:sp>
    </p:spTree>
    <p:extLst>
      <p:ext uri="{BB962C8B-B14F-4D97-AF65-F5344CB8AC3E}">
        <p14:creationId xmlns:p14="http://schemas.microsoft.com/office/powerpoint/2010/main" val="32634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a:t>
            </a:r>
          </a:p>
        </p:txBody>
      </p:sp>
      <p:pic>
        <p:nvPicPr>
          <p:cNvPr id="5" name="Picture 4"/>
          <p:cNvPicPr>
            <a:picLocks noChangeAspect="1"/>
          </p:cNvPicPr>
          <p:nvPr/>
        </p:nvPicPr>
        <p:blipFill>
          <a:blip r:embed="rId2"/>
          <a:stretch>
            <a:fillRect/>
          </a:stretch>
        </p:blipFill>
        <p:spPr>
          <a:xfrm>
            <a:off x="1547664" y="1268760"/>
            <a:ext cx="5008984" cy="4781303"/>
          </a:xfrm>
          <a:prstGeom prst="rect">
            <a:avLst/>
          </a:prstGeom>
        </p:spPr>
      </p:pic>
      <p:sp>
        <p:nvSpPr>
          <p:cNvPr id="6" name="Rectangle 5"/>
          <p:cNvSpPr/>
          <p:nvPr/>
        </p:nvSpPr>
        <p:spPr>
          <a:xfrm>
            <a:off x="310208" y="6505599"/>
            <a:ext cx="6246440" cy="307777"/>
          </a:xfrm>
          <a:prstGeom prst="rect">
            <a:avLst/>
          </a:prstGeom>
        </p:spPr>
        <p:txBody>
          <a:bodyPr wrap="square">
            <a:spAutoFit/>
          </a:bodyPr>
          <a:lstStyle/>
          <a:p>
            <a:r>
              <a:rPr lang="en-US" sz="1400"/>
              <a:t>http://drewconway.com/zia/2013/3/26/the-data-science-venn-diagram</a:t>
            </a:r>
          </a:p>
        </p:txBody>
      </p:sp>
    </p:spTree>
    <p:extLst>
      <p:ext uri="{BB962C8B-B14F-4D97-AF65-F5344CB8AC3E}">
        <p14:creationId xmlns:p14="http://schemas.microsoft.com/office/powerpoint/2010/main" val="360251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How to process Big Data?</a:t>
            </a:r>
          </a:p>
        </p:txBody>
      </p:sp>
      <p:sp>
        <p:nvSpPr>
          <p:cNvPr id="6" name="Content Placeholder 5"/>
          <p:cNvSpPr>
            <a:spLocks noGrp="1"/>
          </p:cNvSpPr>
          <p:nvPr>
            <p:ph idx="1"/>
          </p:nvPr>
        </p:nvSpPr>
        <p:spPr/>
        <p:txBody>
          <a:bodyPr/>
          <a:lstStyle/>
          <a:p>
            <a:r>
              <a:rPr lang="en-US" dirty="0"/>
              <a:t>If relational databases are not enough, what is?</a:t>
            </a:r>
          </a:p>
        </p:txBody>
      </p:sp>
      <p:pic>
        <p:nvPicPr>
          <p:cNvPr id="7" name="Picture 6"/>
          <p:cNvPicPr>
            <a:picLocks noChangeAspect="1"/>
          </p:cNvPicPr>
          <p:nvPr/>
        </p:nvPicPr>
        <p:blipFill>
          <a:blip r:embed="rId2"/>
          <a:stretch>
            <a:fillRect/>
          </a:stretch>
        </p:blipFill>
        <p:spPr>
          <a:xfrm>
            <a:off x="1907704" y="3596134"/>
            <a:ext cx="2907804" cy="2907804"/>
          </a:xfrm>
          <a:prstGeom prst="rect">
            <a:avLst/>
          </a:prstGeom>
        </p:spPr>
      </p:pic>
      <p:sp>
        <p:nvSpPr>
          <p:cNvPr id="8" name="Rectangle 7"/>
          <p:cNvSpPr/>
          <p:nvPr/>
        </p:nvSpPr>
        <p:spPr>
          <a:xfrm>
            <a:off x="1835696" y="6476454"/>
            <a:ext cx="3365024" cy="369332"/>
          </a:xfrm>
          <a:prstGeom prst="rect">
            <a:avLst/>
          </a:prstGeom>
        </p:spPr>
        <p:txBody>
          <a:bodyPr wrap="none">
            <a:spAutoFit/>
          </a:bodyPr>
          <a:lstStyle/>
          <a:p>
            <a:r>
              <a:rPr lang="en-US" dirty="0"/>
              <a:t>https://twitter.com/devops_borat</a:t>
            </a:r>
          </a:p>
        </p:txBody>
      </p:sp>
      <p:sp>
        <p:nvSpPr>
          <p:cNvPr id="9" name="Oval Callout 8"/>
          <p:cNvSpPr/>
          <p:nvPr/>
        </p:nvSpPr>
        <p:spPr>
          <a:xfrm>
            <a:off x="5292080" y="2636912"/>
            <a:ext cx="2555776" cy="1800200"/>
          </a:xfrm>
          <a:prstGeom prst="wedgeEllipseCallout">
            <a:avLst>
              <a:gd name="adj1" fmla="val -117245"/>
              <a:gd name="adj2" fmla="val 5474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Mining of Big Data is problem solve in 2013 with zgrep</a:t>
            </a:r>
          </a:p>
        </p:txBody>
      </p:sp>
    </p:spTree>
    <p:extLst>
      <p:ext uri="{BB962C8B-B14F-4D97-AF65-F5344CB8AC3E}">
        <p14:creationId xmlns:p14="http://schemas.microsoft.com/office/powerpoint/2010/main" val="51595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MapReduce</a:t>
            </a:r>
          </a:p>
        </p:txBody>
      </p:sp>
      <p:sp>
        <p:nvSpPr>
          <p:cNvPr id="4" name="Content Placeholder 3"/>
          <p:cNvSpPr>
            <a:spLocks noGrp="1"/>
          </p:cNvSpPr>
          <p:nvPr>
            <p:ph idx="1"/>
          </p:nvPr>
        </p:nvSpPr>
        <p:spPr/>
        <p:txBody>
          <a:bodyPr/>
          <a:lstStyle/>
          <a:p>
            <a:r>
              <a:rPr lang="en-US"/>
              <a:t>A framework for writing massively parallel code</a:t>
            </a:r>
          </a:p>
          <a:p>
            <a:r>
              <a:rPr lang="en-US"/>
              <a:t>Simple, straightforward model</a:t>
            </a:r>
          </a:p>
          <a:p>
            <a:r>
              <a:rPr lang="en-US"/>
              <a:t>Based on “map” and “reduce” functions from functional programming (LISP)</a:t>
            </a:r>
          </a:p>
        </p:txBody>
      </p:sp>
      <p:pic>
        <p:nvPicPr>
          <p:cNvPr id="6" name="Picture 5"/>
          <p:cNvPicPr>
            <a:picLocks noChangeAspect="1"/>
          </p:cNvPicPr>
          <p:nvPr/>
        </p:nvPicPr>
        <p:blipFill>
          <a:blip r:embed="rId2"/>
          <a:stretch>
            <a:fillRect/>
          </a:stretch>
        </p:blipFill>
        <p:spPr>
          <a:xfrm>
            <a:off x="4860032" y="3508070"/>
            <a:ext cx="3999880" cy="2999910"/>
          </a:xfrm>
          <a:prstGeom prst="rect">
            <a:avLst/>
          </a:prstGeom>
        </p:spPr>
      </p:pic>
      <p:pic>
        <p:nvPicPr>
          <p:cNvPr id="7" name="Picture 6"/>
          <p:cNvPicPr>
            <a:picLocks noChangeAspect="1"/>
          </p:cNvPicPr>
          <p:nvPr/>
        </p:nvPicPr>
        <p:blipFill>
          <a:blip r:embed="rId3"/>
          <a:stretch>
            <a:fillRect/>
          </a:stretch>
        </p:blipFill>
        <p:spPr>
          <a:xfrm>
            <a:off x="539552" y="5255904"/>
            <a:ext cx="3662497" cy="864096"/>
          </a:xfrm>
          <a:prstGeom prst="rect">
            <a:avLst/>
          </a:prstGeom>
        </p:spPr>
      </p:pic>
    </p:spTree>
    <p:extLst>
      <p:ext uri="{BB962C8B-B14F-4D97-AF65-F5344CB8AC3E}">
        <p14:creationId xmlns:p14="http://schemas.microsoft.com/office/powerpoint/2010/main" val="1283474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NoSQL and Big Data</a:t>
            </a:r>
          </a:p>
        </p:txBody>
      </p:sp>
      <p:sp>
        <p:nvSpPr>
          <p:cNvPr id="4" name="Content Placeholder 3"/>
          <p:cNvSpPr>
            <a:spLocks noGrp="1"/>
          </p:cNvSpPr>
          <p:nvPr>
            <p:ph idx="1"/>
          </p:nvPr>
        </p:nvSpPr>
        <p:spPr>
          <a:xfrm>
            <a:off x="467544" y="1412776"/>
            <a:ext cx="7128792" cy="5040560"/>
          </a:xfrm>
        </p:spPr>
        <p:txBody>
          <a:bodyPr>
            <a:normAutofit/>
          </a:bodyPr>
          <a:lstStyle/>
          <a:p>
            <a:r>
              <a:rPr lang="en-US"/>
              <a:t>Not really that relevant</a:t>
            </a:r>
          </a:p>
          <a:p>
            <a:r>
              <a:rPr lang="en-US"/>
              <a:t>Traditional databases handle big data sets, too</a:t>
            </a:r>
          </a:p>
          <a:p>
            <a:r>
              <a:rPr lang="en-US"/>
              <a:t>NoSQL databases have poor analytics</a:t>
            </a:r>
          </a:p>
          <a:p>
            <a:r>
              <a:rPr lang="en-US"/>
              <a:t>MapReduce often works from text files</a:t>
            </a:r>
          </a:p>
          <a:p>
            <a:pPr lvl="1"/>
            <a:r>
              <a:rPr lang="en-US"/>
              <a:t>can obviously work from SQL and NoSQL, too</a:t>
            </a:r>
          </a:p>
          <a:p>
            <a:r>
              <a:rPr lang="en-US"/>
              <a:t>NoSQL is more for high throughput</a:t>
            </a:r>
          </a:p>
          <a:p>
            <a:pPr lvl="1"/>
            <a:r>
              <a:rPr lang="en-US"/>
              <a:t>basically, AP from the CAP theorem, instead of CP</a:t>
            </a:r>
          </a:p>
          <a:p>
            <a:r>
              <a:rPr lang="en-US"/>
              <a:t>In practice, really Big Data is likely to be a mix</a:t>
            </a:r>
          </a:p>
          <a:p>
            <a:pPr lvl="1"/>
            <a:r>
              <a:rPr lang="en-US"/>
              <a:t>text files, NoSQL, and SQL</a:t>
            </a:r>
          </a:p>
        </p:txBody>
      </p:sp>
    </p:spTree>
    <p:extLst>
      <p:ext uri="{BB962C8B-B14F-4D97-AF65-F5344CB8AC3E}">
        <p14:creationId xmlns:p14="http://schemas.microsoft.com/office/powerpoint/2010/main" val="27175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4</a:t>
            </a:r>
            <a:r>
              <a:rPr lang="en-US" baseline="30000"/>
              <a:t>th</a:t>
            </a:r>
            <a:r>
              <a:rPr lang="en-US"/>
              <a:t> V: Veracity</a:t>
            </a:r>
          </a:p>
        </p:txBody>
      </p:sp>
      <p:sp>
        <p:nvSpPr>
          <p:cNvPr id="6" name="Content Placeholder 5"/>
          <p:cNvSpPr>
            <a:spLocks noGrp="1"/>
          </p:cNvSpPr>
          <p:nvPr>
            <p:ph idx="1"/>
          </p:nvPr>
        </p:nvSpPr>
        <p:spPr/>
        <p:txBody>
          <a:bodyPr/>
          <a:lstStyle/>
          <a:p>
            <a:pPr marL="0" indent="0">
              <a:buNone/>
            </a:pPr>
            <a:r>
              <a:rPr lang="en-US" dirty="0"/>
              <a:t>“The greatest enemy of knowledge is not ignorance, it is the illusion of knowledge.”</a:t>
            </a:r>
          </a:p>
          <a:p>
            <a:pPr marL="0" indent="0">
              <a:buNone/>
            </a:pPr>
            <a:r>
              <a:rPr lang="en-US" sz="2000" dirty="0"/>
              <a:t>				Daniel </a:t>
            </a:r>
            <a:r>
              <a:rPr lang="en-US" sz="2000" dirty="0" err="1"/>
              <a:t>Borstin</a:t>
            </a:r>
            <a:r>
              <a:rPr lang="en-US" sz="2000" dirty="0"/>
              <a:t>, in </a:t>
            </a:r>
            <a:r>
              <a:rPr lang="en-US" sz="2000" i="1" dirty="0"/>
              <a:t>The Discoverers</a:t>
            </a:r>
            <a:r>
              <a:rPr lang="en-US" sz="2000" dirty="0"/>
              <a:t> (1983)</a:t>
            </a:r>
          </a:p>
          <a:p>
            <a:pPr marL="0" indent="0">
              <a:buNone/>
            </a:pPr>
            <a:endParaRPr lang="en-US" i="1" dirty="0"/>
          </a:p>
        </p:txBody>
      </p:sp>
      <p:pic>
        <p:nvPicPr>
          <p:cNvPr id="7" name="Picture 6"/>
          <p:cNvPicPr>
            <a:picLocks noChangeAspect="1"/>
          </p:cNvPicPr>
          <p:nvPr/>
        </p:nvPicPr>
        <p:blipFill>
          <a:blip r:embed="rId2"/>
          <a:stretch>
            <a:fillRect/>
          </a:stretch>
        </p:blipFill>
        <p:spPr>
          <a:xfrm>
            <a:off x="2627784" y="3596134"/>
            <a:ext cx="2907804" cy="2907804"/>
          </a:xfrm>
          <a:prstGeom prst="rect">
            <a:avLst/>
          </a:prstGeom>
        </p:spPr>
      </p:pic>
      <p:sp>
        <p:nvSpPr>
          <p:cNvPr id="8" name="Rectangle 7"/>
          <p:cNvSpPr/>
          <p:nvPr/>
        </p:nvSpPr>
        <p:spPr>
          <a:xfrm>
            <a:off x="2555776" y="6476454"/>
            <a:ext cx="3365024" cy="369332"/>
          </a:xfrm>
          <a:prstGeom prst="rect">
            <a:avLst/>
          </a:prstGeom>
        </p:spPr>
        <p:txBody>
          <a:bodyPr wrap="none">
            <a:spAutoFit/>
          </a:bodyPr>
          <a:lstStyle/>
          <a:p>
            <a:r>
              <a:rPr lang="en-US"/>
              <a:t>https://twitter.com/devops_borat</a:t>
            </a:r>
          </a:p>
        </p:txBody>
      </p:sp>
      <p:sp>
        <p:nvSpPr>
          <p:cNvPr id="10" name="Oval Callout 9"/>
          <p:cNvSpPr/>
          <p:nvPr/>
        </p:nvSpPr>
        <p:spPr>
          <a:xfrm>
            <a:off x="5658794" y="3140968"/>
            <a:ext cx="2808312" cy="1656184"/>
          </a:xfrm>
          <a:prstGeom prst="wedgeEllipseCallout">
            <a:avLst>
              <a:gd name="adj1" fmla="val -100549"/>
              <a:gd name="adj2" fmla="val 3386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95% of time, when is clean Big Data is get Little Data</a:t>
            </a:r>
          </a:p>
        </p:txBody>
      </p:sp>
    </p:spTree>
    <p:extLst>
      <p:ext uri="{BB962C8B-B14F-4D97-AF65-F5344CB8AC3E}">
        <p14:creationId xmlns:p14="http://schemas.microsoft.com/office/powerpoint/2010/main" val="327059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quality</a:t>
            </a:r>
          </a:p>
        </p:txBody>
      </p:sp>
      <p:sp>
        <p:nvSpPr>
          <p:cNvPr id="3" name="Content Placeholder 2"/>
          <p:cNvSpPr>
            <a:spLocks noGrp="1"/>
          </p:cNvSpPr>
          <p:nvPr>
            <p:ph idx="1"/>
          </p:nvPr>
        </p:nvSpPr>
        <p:spPr/>
        <p:txBody>
          <a:bodyPr/>
          <a:lstStyle/>
          <a:p>
            <a:r>
              <a:rPr lang="en-US"/>
              <a:t>A huge problem in practice</a:t>
            </a:r>
          </a:p>
          <a:p>
            <a:pPr lvl="1"/>
            <a:r>
              <a:rPr lang="en-US"/>
              <a:t>any manually entered data is suspect</a:t>
            </a:r>
          </a:p>
          <a:p>
            <a:pPr lvl="1"/>
            <a:r>
              <a:rPr lang="en-US"/>
              <a:t>most data sets are in practice deeply problematic</a:t>
            </a:r>
          </a:p>
          <a:p>
            <a:r>
              <a:rPr lang="en-US"/>
              <a:t>Even automatically gathered data can be a problem</a:t>
            </a:r>
          </a:p>
          <a:p>
            <a:pPr lvl="1"/>
            <a:r>
              <a:rPr lang="en-US"/>
              <a:t>systematic problems with sensors</a:t>
            </a:r>
          </a:p>
          <a:p>
            <a:pPr lvl="1"/>
            <a:r>
              <a:rPr lang="en-US"/>
              <a:t>errors causing data loss</a:t>
            </a:r>
          </a:p>
          <a:p>
            <a:pPr lvl="1"/>
            <a:r>
              <a:rPr lang="en-US"/>
              <a:t>incorrect metadata about the sensor</a:t>
            </a:r>
          </a:p>
          <a:p>
            <a:r>
              <a:rPr lang="en-US" i="1"/>
              <a:t>Never, never, never </a:t>
            </a:r>
            <a:r>
              <a:rPr lang="en-US"/>
              <a:t>trust the data without checking it!</a:t>
            </a:r>
          </a:p>
          <a:p>
            <a:pPr lvl="1"/>
            <a:r>
              <a:rPr lang="en-US"/>
              <a:t>garbage in, garbage out, etc</a:t>
            </a:r>
          </a:p>
        </p:txBody>
      </p:sp>
    </p:spTree>
    <p:extLst>
      <p:ext uri="{BB962C8B-B14F-4D97-AF65-F5344CB8AC3E}">
        <p14:creationId xmlns:p14="http://schemas.microsoft.com/office/powerpoint/2010/main" val="1006799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6525344"/>
            <a:ext cx="7632848" cy="276999"/>
          </a:xfrm>
          <a:prstGeom prst="rect">
            <a:avLst/>
          </a:prstGeom>
        </p:spPr>
        <p:txBody>
          <a:bodyPr wrap="square">
            <a:spAutoFit/>
          </a:bodyPr>
          <a:lstStyle/>
          <a:p>
            <a:r>
              <a:rPr lang="en-US" sz="1200"/>
              <a:t>http://www.slideshare.net/Hadoop_Summit/scaling-big-data-mining-infrastructure-twitter-experience/12</a:t>
            </a:r>
          </a:p>
        </p:txBody>
      </p:sp>
      <p:pic>
        <p:nvPicPr>
          <p:cNvPr id="4" name="Picture 3"/>
          <p:cNvPicPr>
            <a:picLocks noChangeAspect="1"/>
          </p:cNvPicPr>
          <p:nvPr/>
        </p:nvPicPr>
        <p:blipFill rotWithShape="1">
          <a:blip r:embed="rId2"/>
          <a:srcRect b="54095"/>
          <a:stretch/>
        </p:blipFill>
        <p:spPr>
          <a:xfrm>
            <a:off x="242638" y="404664"/>
            <a:ext cx="6413500" cy="2664296"/>
          </a:xfrm>
          <a:prstGeom prst="rect">
            <a:avLst/>
          </a:prstGeom>
        </p:spPr>
      </p:pic>
      <p:pic>
        <p:nvPicPr>
          <p:cNvPr id="5" name="Picture 4">
            <a:extLst>
              <a:ext uri="{FF2B5EF4-FFF2-40B4-BE49-F238E27FC236}">
                <a16:creationId xmlns:a16="http://schemas.microsoft.com/office/drawing/2014/main" id="{9CC4715D-B22F-43A8-8C1B-E46064D3E37C}"/>
              </a:ext>
            </a:extLst>
          </p:cNvPr>
          <p:cNvPicPr>
            <a:picLocks noChangeAspect="1"/>
          </p:cNvPicPr>
          <p:nvPr/>
        </p:nvPicPr>
        <p:blipFill rotWithShape="1">
          <a:blip r:embed="rId2"/>
          <a:srcRect t="55831"/>
          <a:stretch/>
        </p:blipFill>
        <p:spPr>
          <a:xfrm>
            <a:off x="246732" y="3068960"/>
            <a:ext cx="6413500" cy="2563540"/>
          </a:xfrm>
          <a:prstGeom prst="rect">
            <a:avLst/>
          </a:prstGeom>
        </p:spPr>
      </p:pic>
    </p:spTree>
    <p:extLst>
      <p:ext uri="{BB962C8B-B14F-4D97-AF65-F5344CB8AC3E}">
        <p14:creationId xmlns:p14="http://schemas.microsoft.com/office/powerpoint/2010/main" val="320573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Conclusion</a:t>
            </a:r>
          </a:p>
        </p:txBody>
      </p:sp>
      <p:sp>
        <p:nvSpPr>
          <p:cNvPr id="6" name="Content Placeholder 5"/>
          <p:cNvSpPr>
            <a:spLocks noGrp="1"/>
          </p:cNvSpPr>
          <p:nvPr>
            <p:ph idx="1"/>
          </p:nvPr>
        </p:nvSpPr>
        <p:spPr/>
        <p:txBody>
          <a:bodyPr/>
          <a:lstStyle/>
          <a:p>
            <a:r>
              <a:rPr lang="en-US"/>
              <a:t>Vast potential</a:t>
            </a:r>
          </a:p>
          <a:p>
            <a:pPr lvl="1"/>
            <a:r>
              <a:rPr lang="en-US"/>
              <a:t>to both big data </a:t>
            </a:r>
            <a:r>
              <a:rPr lang="en-US" i="1"/>
              <a:t>and </a:t>
            </a:r>
            <a:r>
              <a:rPr lang="en-US"/>
              <a:t>machine learning</a:t>
            </a:r>
          </a:p>
          <a:p>
            <a:r>
              <a:rPr lang="en-US"/>
              <a:t>Very difficult to realize that potential</a:t>
            </a:r>
          </a:p>
          <a:p>
            <a:pPr lvl="1"/>
            <a:r>
              <a:rPr lang="en-US"/>
              <a:t>requires mathematics, which nobody knows</a:t>
            </a:r>
          </a:p>
          <a:p>
            <a:r>
              <a:rPr lang="en-US"/>
              <a:t>We need to wake up!</a:t>
            </a:r>
          </a:p>
        </p:txBody>
      </p:sp>
    </p:spTree>
    <p:extLst>
      <p:ext uri="{BB962C8B-B14F-4D97-AF65-F5344CB8AC3E}">
        <p14:creationId xmlns:p14="http://schemas.microsoft.com/office/powerpoint/2010/main" val="2766424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Theory</a:t>
            </a:r>
          </a:p>
        </p:txBody>
      </p:sp>
    </p:spTree>
    <p:extLst>
      <p:ext uri="{BB962C8B-B14F-4D97-AF65-F5344CB8AC3E}">
        <p14:creationId xmlns:p14="http://schemas.microsoft.com/office/powerpoint/2010/main" val="321703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kinds of learning</a:t>
            </a:r>
          </a:p>
        </p:txBody>
      </p:sp>
      <p:sp>
        <p:nvSpPr>
          <p:cNvPr id="4" name="Content Placeholder 3"/>
          <p:cNvSpPr>
            <a:spLocks noGrp="1"/>
          </p:cNvSpPr>
          <p:nvPr>
            <p:ph idx="1"/>
          </p:nvPr>
        </p:nvSpPr>
        <p:spPr/>
        <p:txBody>
          <a:bodyPr/>
          <a:lstStyle/>
          <a:p>
            <a:r>
              <a:rPr lang="en-US"/>
              <a:t>Supervised</a:t>
            </a:r>
          </a:p>
          <a:p>
            <a:pPr lvl="1"/>
            <a:r>
              <a:rPr lang="en-US"/>
              <a:t>we have training data with correct answers</a:t>
            </a:r>
          </a:p>
          <a:p>
            <a:pPr lvl="1"/>
            <a:r>
              <a:rPr lang="en-US"/>
              <a:t>use training data to prepare the algorithm</a:t>
            </a:r>
          </a:p>
          <a:p>
            <a:pPr lvl="1"/>
            <a:r>
              <a:rPr lang="en-US"/>
              <a:t>then apply it to data without a correct answer</a:t>
            </a:r>
          </a:p>
          <a:p>
            <a:r>
              <a:rPr lang="en-US"/>
              <a:t>Unsupervised</a:t>
            </a:r>
          </a:p>
          <a:p>
            <a:pPr lvl="1"/>
            <a:r>
              <a:rPr lang="en-US"/>
              <a:t>no training data</a:t>
            </a:r>
          </a:p>
          <a:p>
            <a:pPr lvl="1"/>
            <a:r>
              <a:rPr lang="en-US"/>
              <a:t>throw data into the algorithm, hope it makes some kind of sense out of the data</a:t>
            </a:r>
          </a:p>
        </p:txBody>
      </p:sp>
    </p:spTree>
    <p:extLst>
      <p:ext uri="{BB962C8B-B14F-4D97-AF65-F5344CB8AC3E}">
        <p14:creationId xmlns:p14="http://schemas.microsoft.com/office/powerpoint/2010/main" val="133677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Introduction</a:t>
            </a:r>
          </a:p>
        </p:txBody>
      </p:sp>
    </p:spTree>
    <p:extLst>
      <p:ext uri="{BB962C8B-B14F-4D97-AF65-F5344CB8AC3E}">
        <p14:creationId xmlns:p14="http://schemas.microsoft.com/office/powerpoint/2010/main" val="40532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types of algorithms</a:t>
            </a:r>
          </a:p>
        </p:txBody>
      </p:sp>
      <p:sp>
        <p:nvSpPr>
          <p:cNvPr id="3" name="Content Placeholder 2"/>
          <p:cNvSpPr>
            <a:spLocks noGrp="1"/>
          </p:cNvSpPr>
          <p:nvPr>
            <p:ph idx="1"/>
          </p:nvPr>
        </p:nvSpPr>
        <p:spPr/>
        <p:txBody>
          <a:bodyPr/>
          <a:lstStyle/>
          <a:p>
            <a:r>
              <a:rPr lang="en-US"/>
              <a:t>Prediction</a:t>
            </a:r>
          </a:p>
          <a:p>
            <a:pPr lvl="1"/>
            <a:r>
              <a:rPr lang="en-US"/>
              <a:t>predicting a variable from data</a:t>
            </a:r>
          </a:p>
          <a:p>
            <a:r>
              <a:rPr lang="en-US"/>
              <a:t>Classification</a:t>
            </a:r>
          </a:p>
          <a:p>
            <a:pPr lvl="1"/>
            <a:r>
              <a:rPr lang="en-US"/>
              <a:t>assigning records to predefined groups</a:t>
            </a:r>
          </a:p>
          <a:p>
            <a:r>
              <a:rPr lang="en-US"/>
              <a:t>Clustering</a:t>
            </a:r>
          </a:p>
          <a:p>
            <a:pPr lvl="1"/>
            <a:r>
              <a:rPr lang="en-US"/>
              <a:t>splitting records into groups based on similarity</a:t>
            </a:r>
          </a:p>
          <a:p>
            <a:r>
              <a:rPr lang="en-US"/>
              <a:t>Association learning</a:t>
            </a:r>
          </a:p>
          <a:p>
            <a:pPr lvl="1"/>
            <a:r>
              <a:rPr lang="en-US"/>
              <a:t>seeing what often appears together with what</a:t>
            </a:r>
          </a:p>
        </p:txBody>
      </p:sp>
    </p:spTree>
    <p:extLst>
      <p:ext uri="{BB962C8B-B14F-4D97-AF65-F5344CB8AC3E}">
        <p14:creationId xmlns:p14="http://schemas.microsoft.com/office/powerpoint/2010/main" val="265387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Issues</a:t>
            </a:r>
          </a:p>
        </p:txBody>
      </p:sp>
      <p:sp>
        <p:nvSpPr>
          <p:cNvPr id="3" name="Content Placeholder 2"/>
          <p:cNvSpPr>
            <a:spLocks noGrp="1"/>
          </p:cNvSpPr>
          <p:nvPr>
            <p:ph idx="1"/>
          </p:nvPr>
        </p:nvSpPr>
        <p:spPr/>
        <p:txBody>
          <a:bodyPr/>
          <a:lstStyle/>
          <a:p>
            <a:r>
              <a:rPr lang="en-US"/>
              <a:t>Data is usually noisy in some way</a:t>
            </a:r>
          </a:p>
          <a:p>
            <a:pPr lvl="1"/>
            <a:r>
              <a:rPr lang="en-US"/>
              <a:t>imprecise input values</a:t>
            </a:r>
          </a:p>
          <a:p>
            <a:pPr lvl="1"/>
            <a:r>
              <a:rPr lang="en-US"/>
              <a:t>hidden/latent input values</a:t>
            </a:r>
          </a:p>
          <a:p>
            <a:r>
              <a:rPr lang="en-US"/>
              <a:t>Inductive bias</a:t>
            </a:r>
          </a:p>
          <a:p>
            <a:pPr lvl="1"/>
            <a:r>
              <a:rPr lang="en-US"/>
              <a:t>basically, the shape of the algorithm we choose</a:t>
            </a:r>
          </a:p>
          <a:p>
            <a:pPr lvl="1"/>
            <a:r>
              <a:rPr lang="en-US"/>
              <a:t>may not fit the data at all</a:t>
            </a:r>
          </a:p>
          <a:p>
            <a:pPr lvl="1"/>
            <a:r>
              <a:rPr lang="en-US"/>
              <a:t>may induce underfitting or overfitting</a:t>
            </a:r>
          </a:p>
          <a:p>
            <a:r>
              <a:rPr lang="en-US"/>
              <a:t>Machine learning without inductive bias is not possible</a:t>
            </a:r>
          </a:p>
        </p:txBody>
      </p:sp>
    </p:spTree>
    <p:extLst>
      <p:ext uri="{BB962C8B-B14F-4D97-AF65-F5344CB8AC3E}">
        <p14:creationId xmlns:p14="http://schemas.microsoft.com/office/powerpoint/2010/main" val="54509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Underfitting</a:t>
            </a:r>
          </a:p>
        </p:txBody>
      </p:sp>
      <p:sp>
        <p:nvSpPr>
          <p:cNvPr id="4" name="Content Placeholder 3"/>
          <p:cNvSpPr>
            <a:spLocks noGrp="1"/>
          </p:cNvSpPr>
          <p:nvPr>
            <p:ph idx="1"/>
          </p:nvPr>
        </p:nvSpPr>
        <p:spPr/>
        <p:txBody>
          <a:bodyPr/>
          <a:lstStyle/>
          <a:p>
            <a:r>
              <a:rPr lang="en-US"/>
              <a:t>Using an algorithm that cannot capture the full complexity of the data</a:t>
            </a:r>
          </a:p>
        </p:txBody>
      </p:sp>
      <p:pic>
        <p:nvPicPr>
          <p:cNvPr id="5" name="Picture 4"/>
          <p:cNvPicPr>
            <a:picLocks noChangeAspect="1"/>
          </p:cNvPicPr>
          <p:nvPr/>
        </p:nvPicPr>
        <p:blipFill>
          <a:blip r:embed="rId2"/>
          <a:stretch>
            <a:fillRect/>
          </a:stretch>
        </p:blipFill>
        <p:spPr>
          <a:xfrm>
            <a:off x="107504" y="2898581"/>
            <a:ext cx="7822864" cy="3050699"/>
          </a:xfrm>
          <a:prstGeom prst="rect">
            <a:avLst/>
          </a:prstGeom>
        </p:spPr>
      </p:pic>
    </p:spTree>
    <p:extLst>
      <p:ext uri="{BB962C8B-B14F-4D97-AF65-F5344CB8AC3E}">
        <p14:creationId xmlns:p14="http://schemas.microsoft.com/office/powerpoint/2010/main" val="832055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Overfitting</a:t>
            </a:r>
          </a:p>
        </p:txBody>
      </p:sp>
      <p:sp>
        <p:nvSpPr>
          <p:cNvPr id="3" name="Content Placeholder 2"/>
          <p:cNvSpPr>
            <a:spLocks noGrp="1"/>
          </p:cNvSpPr>
          <p:nvPr>
            <p:ph idx="1"/>
          </p:nvPr>
        </p:nvSpPr>
        <p:spPr/>
        <p:txBody>
          <a:bodyPr/>
          <a:lstStyle/>
          <a:p>
            <a:r>
              <a:rPr lang="en-US"/>
              <a:t>Tuning the algorithm so carefully it starts matching the noise in the training data</a:t>
            </a:r>
          </a:p>
        </p:txBody>
      </p:sp>
      <p:pic>
        <p:nvPicPr>
          <p:cNvPr id="5" name="Picture 4"/>
          <p:cNvPicPr>
            <a:picLocks noChangeAspect="1"/>
          </p:cNvPicPr>
          <p:nvPr/>
        </p:nvPicPr>
        <p:blipFill>
          <a:blip r:embed="rId2"/>
          <a:stretch>
            <a:fillRect/>
          </a:stretch>
        </p:blipFill>
        <p:spPr>
          <a:xfrm>
            <a:off x="539552" y="2614391"/>
            <a:ext cx="3701070" cy="3776143"/>
          </a:xfrm>
          <a:prstGeom prst="rect">
            <a:avLst/>
          </a:prstGeom>
        </p:spPr>
      </p:pic>
      <p:pic>
        <p:nvPicPr>
          <p:cNvPr id="6" name="Picture 5"/>
          <p:cNvPicPr>
            <a:picLocks noChangeAspect="1"/>
          </p:cNvPicPr>
          <p:nvPr/>
        </p:nvPicPr>
        <p:blipFill>
          <a:blip r:embed="rId3"/>
          <a:stretch>
            <a:fillRect/>
          </a:stretch>
        </p:blipFill>
        <p:spPr>
          <a:xfrm>
            <a:off x="4512956" y="2614390"/>
            <a:ext cx="3636969" cy="3694929"/>
          </a:xfrm>
          <a:prstGeom prst="rect">
            <a:avLst/>
          </a:prstGeom>
        </p:spPr>
      </p:pic>
    </p:spTree>
    <p:extLst>
      <p:ext uri="{BB962C8B-B14F-4D97-AF65-F5344CB8AC3E}">
        <p14:creationId xmlns:p14="http://schemas.microsoft.com/office/powerpoint/2010/main" val="69502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1340768"/>
            <a:ext cx="4572000" cy="3826687"/>
          </a:xfrm>
          <a:prstGeom prst="rect">
            <a:avLst/>
          </a:prstGeom>
        </p:spPr>
        <p:txBody>
          <a:bodyPr>
            <a:spAutoFit/>
          </a:bodyPr>
          <a:lstStyle/>
          <a:p>
            <a:r>
              <a:rPr lang="en-US" sz="2800" baseline="30000"/>
              <a:t>“What if the knowledge and data we have are not sufficient to completely determine the correct classifier? Then we run the risk of just hallucinating a classifier (or parts of it) that is not grounded in reality, and is simply encoding random quirks in the data. This problem is called overfitting, and is the bugbear of machine learning. </a:t>
            </a:r>
            <a:r>
              <a:rPr lang="en-US" sz="2800" i="1" baseline="30000"/>
              <a:t>When your learner outputs a classifier that is 100% accurate on the training data but only 50% accurate on test data, when in fact it could have output one that is 75% accurate on both, it has overfit.”</a:t>
            </a:r>
            <a:endParaRPr lang="en-US" sz="2800" i="1"/>
          </a:p>
        </p:txBody>
      </p:sp>
      <p:sp>
        <p:nvSpPr>
          <p:cNvPr id="4" name="Rectangle 3"/>
          <p:cNvSpPr/>
          <p:nvPr/>
        </p:nvSpPr>
        <p:spPr>
          <a:xfrm>
            <a:off x="467544" y="6488668"/>
            <a:ext cx="7470576" cy="369332"/>
          </a:xfrm>
          <a:prstGeom prst="rect">
            <a:avLst/>
          </a:prstGeom>
        </p:spPr>
        <p:txBody>
          <a:bodyPr wrap="square">
            <a:spAutoFit/>
          </a:bodyPr>
          <a:lstStyle/>
          <a:p>
            <a:r>
              <a:rPr lang="en-US"/>
              <a:t>http://homes.cs.washington.edu/~pedrod/papers/cacm12.pdf</a:t>
            </a:r>
          </a:p>
        </p:txBody>
      </p:sp>
    </p:spTree>
    <p:extLst>
      <p:ext uri="{BB962C8B-B14F-4D97-AF65-F5344CB8AC3E}">
        <p14:creationId xmlns:p14="http://schemas.microsoft.com/office/powerpoint/2010/main" val="1585582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Testing</a:t>
            </a:r>
          </a:p>
        </p:txBody>
      </p:sp>
      <p:sp>
        <p:nvSpPr>
          <p:cNvPr id="5" name="Content Placeholder 4"/>
          <p:cNvSpPr>
            <a:spLocks noGrp="1"/>
          </p:cNvSpPr>
          <p:nvPr>
            <p:ph idx="1"/>
          </p:nvPr>
        </p:nvSpPr>
        <p:spPr/>
        <p:txBody>
          <a:bodyPr/>
          <a:lstStyle/>
          <a:p>
            <a:r>
              <a:rPr lang="en-US"/>
              <a:t>When doing this for real, testing is crucial</a:t>
            </a:r>
          </a:p>
          <a:p>
            <a:r>
              <a:rPr lang="en-US"/>
              <a:t>Testing means splitting your data set</a:t>
            </a:r>
          </a:p>
          <a:p>
            <a:pPr lvl="1"/>
            <a:r>
              <a:rPr lang="en-US"/>
              <a:t>training data (used as input to algorithm)</a:t>
            </a:r>
          </a:p>
          <a:p>
            <a:pPr lvl="1"/>
            <a:r>
              <a:rPr lang="en-US"/>
              <a:t>test data (used for evaluation only)</a:t>
            </a:r>
          </a:p>
          <a:p>
            <a:r>
              <a:rPr lang="en-US"/>
              <a:t>Need to compute some measure of performance</a:t>
            </a:r>
          </a:p>
          <a:p>
            <a:pPr lvl="1"/>
            <a:r>
              <a:rPr lang="en-US"/>
              <a:t>precision/recall</a:t>
            </a:r>
          </a:p>
          <a:p>
            <a:pPr lvl="1"/>
            <a:r>
              <a:rPr lang="en-US"/>
              <a:t>root mean square error</a:t>
            </a:r>
          </a:p>
          <a:p>
            <a:r>
              <a:rPr lang="en-US"/>
              <a:t>A huge field of theory here</a:t>
            </a:r>
          </a:p>
          <a:p>
            <a:pPr lvl="1"/>
            <a:r>
              <a:rPr lang="en-US"/>
              <a:t>will not go into it in this course</a:t>
            </a:r>
          </a:p>
          <a:p>
            <a:pPr lvl="1"/>
            <a:r>
              <a:rPr lang="en-US"/>
              <a:t>very important in practice</a:t>
            </a:r>
          </a:p>
        </p:txBody>
      </p:sp>
    </p:spTree>
    <p:extLst>
      <p:ext uri="{BB962C8B-B14F-4D97-AF65-F5344CB8AC3E}">
        <p14:creationId xmlns:p14="http://schemas.microsoft.com/office/powerpoint/2010/main" val="237250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Missing values</a:t>
            </a:r>
          </a:p>
        </p:txBody>
      </p:sp>
      <p:sp>
        <p:nvSpPr>
          <p:cNvPr id="4" name="Content Placeholder 3"/>
          <p:cNvSpPr>
            <a:spLocks noGrp="1"/>
          </p:cNvSpPr>
          <p:nvPr>
            <p:ph idx="1"/>
          </p:nvPr>
        </p:nvSpPr>
        <p:spPr/>
        <p:txBody>
          <a:bodyPr/>
          <a:lstStyle/>
          <a:p>
            <a:r>
              <a:rPr lang="en-US"/>
              <a:t>Usually, there are missing values in the data set</a:t>
            </a:r>
          </a:p>
          <a:p>
            <a:pPr lvl="1"/>
            <a:r>
              <a:rPr lang="en-US"/>
              <a:t>that is, some records have some NULL values</a:t>
            </a:r>
          </a:p>
          <a:p>
            <a:r>
              <a:rPr lang="en-US"/>
              <a:t>These cause problems for many machine learning algorithms</a:t>
            </a:r>
          </a:p>
          <a:p>
            <a:r>
              <a:rPr lang="en-US"/>
              <a:t>Need to solve somehow</a:t>
            </a:r>
          </a:p>
          <a:p>
            <a:pPr lvl="1"/>
            <a:r>
              <a:rPr lang="en-US"/>
              <a:t>remove all records with NULLs</a:t>
            </a:r>
          </a:p>
          <a:p>
            <a:pPr lvl="1"/>
            <a:r>
              <a:rPr lang="en-US"/>
              <a:t>use a default value</a:t>
            </a:r>
          </a:p>
          <a:p>
            <a:pPr lvl="1"/>
            <a:r>
              <a:rPr lang="en-US"/>
              <a:t>estimate a replacement value</a:t>
            </a:r>
          </a:p>
          <a:p>
            <a:pPr lvl="1"/>
            <a:r>
              <a:rPr lang="en-US"/>
              <a:t>...</a:t>
            </a:r>
          </a:p>
        </p:txBody>
      </p:sp>
    </p:spTree>
    <p:extLst>
      <p:ext uri="{BB962C8B-B14F-4D97-AF65-F5344CB8AC3E}">
        <p14:creationId xmlns:p14="http://schemas.microsoft.com/office/powerpoint/2010/main" val="195229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a:t>
            </a:r>
          </a:p>
        </p:txBody>
      </p:sp>
      <p:sp>
        <p:nvSpPr>
          <p:cNvPr id="4" name="Content Placeholder 3"/>
          <p:cNvSpPr>
            <a:spLocks noGrp="1"/>
          </p:cNvSpPr>
          <p:nvPr>
            <p:ph idx="1"/>
          </p:nvPr>
        </p:nvSpPr>
        <p:spPr/>
        <p:txBody>
          <a:bodyPr/>
          <a:lstStyle/>
          <a:p>
            <a:r>
              <a:rPr lang="en-US"/>
              <a:t>Vector</a:t>
            </a:r>
          </a:p>
          <a:p>
            <a:pPr lvl="1"/>
            <a:r>
              <a:rPr lang="en-US"/>
              <a:t>one-dimensional array</a:t>
            </a:r>
          </a:p>
          <a:p>
            <a:r>
              <a:rPr lang="en-US"/>
              <a:t>Matrix</a:t>
            </a:r>
          </a:p>
          <a:p>
            <a:pPr lvl="1"/>
            <a:r>
              <a:rPr lang="en-US"/>
              <a:t>two-dimensional array</a:t>
            </a:r>
          </a:p>
          <a:p>
            <a:r>
              <a:rPr lang="en-US"/>
              <a:t>Linear algebra</a:t>
            </a:r>
          </a:p>
          <a:p>
            <a:pPr lvl="1"/>
            <a:r>
              <a:rPr lang="en-US"/>
              <a:t>algebra with vectors and matrices</a:t>
            </a:r>
          </a:p>
          <a:p>
            <a:pPr lvl="1"/>
            <a:r>
              <a:rPr lang="en-US"/>
              <a:t>addition, multiplication, transposition, ...</a:t>
            </a:r>
          </a:p>
        </p:txBody>
      </p:sp>
    </p:spTree>
    <p:extLst>
      <p:ext uri="{BB962C8B-B14F-4D97-AF65-F5344CB8AC3E}">
        <p14:creationId xmlns:p14="http://schemas.microsoft.com/office/powerpoint/2010/main" val="2101306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29437" y="1384101"/>
            <a:ext cx="1893094" cy="2035969"/>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596034" y="1182648"/>
            <a:ext cx="3643313" cy="290313"/>
          </a:xfrm>
          <a:prstGeom prst="rect">
            <a:avLst/>
          </a:prstGeom>
        </p:spPr>
        <p:txBody>
          <a:bodyPr vert="horz" wrap="square" lIns="0" tIns="8930" rIns="0" bIns="0" rtlCol="0">
            <a:spAutoFit/>
          </a:bodyPr>
          <a:lstStyle/>
          <a:p>
            <a:pPr marL="8929">
              <a:spcBef>
                <a:spcPts val="70"/>
              </a:spcBef>
            </a:pPr>
            <a:r>
              <a:rPr sz="1828" b="1" spc="-4" dirty="0">
                <a:latin typeface="Arial"/>
                <a:cs typeface="Arial"/>
              </a:rPr>
              <a:t>Instances </a:t>
            </a:r>
            <a:r>
              <a:rPr sz="1828" spc="11" dirty="0">
                <a:latin typeface="Arial"/>
                <a:cs typeface="Arial"/>
              </a:rPr>
              <a:t>(samples,</a:t>
            </a:r>
            <a:r>
              <a:rPr sz="1828" spc="-35" dirty="0">
                <a:latin typeface="Arial"/>
                <a:cs typeface="Arial"/>
              </a:rPr>
              <a:t> </a:t>
            </a:r>
            <a:r>
              <a:rPr sz="1828" spc="7" dirty="0">
                <a:latin typeface="Arial"/>
                <a:cs typeface="Arial"/>
              </a:rPr>
              <a:t>observations)</a:t>
            </a:r>
            <a:endParaRPr sz="1828">
              <a:latin typeface="Arial"/>
              <a:cs typeface="Arial"/>
            </a:endParaRPr>
          </a:p>
        </p:txBody>
      </p:sp>
      <p:sp>
        <p:nvSpPr>
          <p:cNvPr id="4" name="object 4"/>
          <p:cNvSpPr/>
          <p:nvPr/>
        </p:nvSpPr>
        <p:spPr>
          <a:xfrm>
            <a:off x="6864700" y="3655041"/>
            <a:ext cx="161181" cy="646062"/>
          </a:xfrm>
          <a:custGeom>
            <a:avLst/>
            <a:gdLst/>
            <a:ahLst/>
            <a:cxnLst/>
            <a:rect l="l" t="t" r="r" b="b"/>
            <a:pathLst>
              <a:path w="229234" h="918845">
                <a:moveTo>
                  <a:pt x="228696" y="918369"/>
                </a:moveTo>
                <a:lnTo>
                  <a:pt x="0" y="0"/>
                </a:lnTo>
              </a:path>
            </a:pathLst>
          </a:custGeom>
          <a:ln w="25400">
            <a:solidFill>
              <a:srgbClr val="000000"/>
            </a:solidFill>
          </a:ln>
        </p:spPr>
        <p:txBody>
          <a:bodyPr wrap="square" lIns="0" tIns="0" rIns="0" bIns="0" rtlCol="0"/>
          <a:lstStyle/>
          <a:p>
            <a:endParaRPr sz="1266"/>
          </a:p>
        </p:txBody>
      </p:sp>
      <p:sp>
        <p:nvSpPr>
          <p:cNvPr id="5" name="object 5"/>
          <p:cNvSpPr/>
          <p:nvPr/>
        </p:nvSpPr>
        <p:spPr>
          <a:xfrm>
            <a:off x="2351278" y="3624948"/>
            <a:ext cx="2035969" cy="506313"/>
          </a:xfrm>
          <a:custGeom>
            <a:avLst/>
            <a:gdLst/>
            <a:ahLst/>
            <a:cxnLst/>
            <a:rect l="l" t="t" r="r" b="b"/>
            <a:pathLst>
              <a:path w="2895600" h="720089">
                <a:moveTo>
                  <a:pt x="2894974" y="719894"/>
                </a:moveTo>
                <a:lnTo>
                  <a:pt x="0" y="0"/>
                </a:lnTo>
              </a:path>
            </a:pathLst>
          </a:custGeom>
          <a:ln w="25399">
            <a:solidFill>
              <a:srgbClr val="000000"/>
            </a:solidFill>
          </a:ln>
        </p:spPr>
        <p:txBody>
          <a:bodyPr wrap="square" lIns="0" tIns="0" rIns="0" bIns="0" rtlCol="0"/>
          <a:lstStyle/>
          <a:p>
            <a:endParaRPr sz="1266"/>
          </a:p>
        </p:txBody>
      </p:sp>
      <p:sp>
        <p:nvSpPr>
          <p:cNvPr id="6" name="object 6"/>
          <p:cNvSpPr txBox="1"/>
          <p:nvPr/>
        </p:nvSpPr>
        <p:spPr>
          <a:xfrm>
            <a:off x="2046461" y="4192185"/>
            <a:ext cx="3755827" cy="312049"/>
          </a:xfrm>
          <a:prstGeom prst="rect">
            <a:avLst/>
          </a:prstGeom>
        </p:spPr>
        <p:txBody>
          <a:bodyPr vert="horz" wrap="square" lIns="0" tIns="8930" rIns="0" bIns="0" rtlCol="0">
            <a:spAutoFit/>
          </a:bodyPr>
          <a:lstStyle/>
          <a:p>
            <a:pPr marL="8929">
              <a:spcBef>
                <a:spcPts val="70"/>
              </a:spcBef>
            </a:pPr>
            <a:r>
              <a:rPr sz="1969" b="1" spc="-4" dirty="0">
                <a:latin typeface="Arial"/>
                <a:cs typeface="Arial"/>
              </a:rPr>
              <a:t>Features </a:t>
            </a:r>
            <a:r>
              <a:rPr sz="1969" spc="7" dirty="0">
                <a:latin typeface="Arial"/>
                <a:cs typeface="Arial"/>
              </a:rPr>
              <a:t>(attributes,</a:t>
            </a:r>
            <a:r>
              <a:rPr sz="1969" spc="4" dirty="0">
                <a:latin typeface="Arial"/>
                <a:cs typeface="Arial"/>
              </a:rPr>
              <a:t> </a:t>
            </a:r>
            <a:r>
              <a:rPr sz="1969" spc="7" dirty="0">
                <a:latin typeface="Arial"/>
                <a:cs typeface="Arial"/>
              </a:rPr>
              <a:t>dimensions)</a:t>
            </a:r>
            <a:endParaRPr sz="1969">
              <a:latin typeface="Arial"/>
              <a:cs typeface="Arial"/>
            </a:endParaRPr>
          </a:p>
        </p:txBody>
      </p:sp>
      <p:sp>
        <p:nvSpPr>
          <p:cNvPr id="7" name="object 7"/>
          <p:cNvSpPr txBox="1"/>
          <p:nvPr/>
        </p:nvSpPr>
        <p:spPr>
          <a:xfrm>
            <a:off x="6887022" y="4303145"/>
            <a:ext cx="1977479" cy="312049"/>
          </a:xfrm>
          <a:prstGeom prst="rect">
            <a:avLst/>
          </a:prstGeom>
        </p:spPr>
        <p:txBody>
          <a:bodyPr vert="horz" wrap="square" lIns="0" tIns="8930" rIns="0" bIns="0" rtlCol="0">
            <a:spAutoFit/>
          </a:bodyPr>
          <a:lstStyle/>
          <a:p>
            <a:pPr marL="8929">
              <a:spcBef>
                <a:spcPts val="70"/>
              </a:spcBef>
            </a:pPr>
            <a:r>
              <a:rPr sz="1969" b="1" dirty="0">
                <a:latin typeface="Arial"/>
                <a:cs typeface="Arial"/>
              </a:rPr>
              <a:t>Classes</a:t>
            </a:r>
            <a:r>
              <a:rPr sz="1969" b="1" spc="-56" dirty="0">
                <a:latin typeface="Arial"/>
                <a:cs typeface="Arial"/>
              </a:rPr>
              <a:t> </a:t>
            </a:r>
            <a:r>
              <a:rPr sz="1969" spc="11" dirty="0">
                <a:latin typeface="Arial"/>
                <a:cs typeface="Arial"/>
              </a:rPr>
              <a:t>(targets)</a:t>
            </a:r>
            <a:endParaRPr sz="1969">
              <a:latin typeface="Arial"/>
              <a:cs typeface="Arial"/>
            </a:endParaRPr>
          </a:p>
        </p:txBody>
      </p:sp>
      <p:sp>
        <p:nvSpPr>
          <p:cNvPr id="8" name="object 8"/>
          <p:cNvSpPr/>
          <p:nvPr/>
        </p:nvSpPr>
        <p:spPr>
          <a:xfrm>
            <a:off x="6169958" y="5060752"/>
            <a:ext cx="2411615" cy="241696"/>
          </a:xfrm>
          <a:prstGeom prst="rect">
            <a:avLst/>
          </a:prstGeom>
          <a:blipFill>
            <a:blip r:embed="rId3" cstate="print"/>
            <a:stretch>
              <a:fillRect/>
            </a:stretch>
          </a:blipFill>
        </p:spPr>
        <p:txBody>
          <a:bodyPr wrap="square" lIns="0" tIns="0" rIns="0" bIns="0" rtlCol="0"/>
          <a:lstStyle/>
          <a:p>
            <a:endParaRPr sz="1266"/>
          </a:p>
        </p:txBody>
      </p:sp>
      <p:sp>
        <p:nvSpPr>
          <p:cNvPr id="9" name="object 9"/>
          <p:cNvSpPr/>
          <p:nvPr/>
        </p:nvSpPr>
        <p:spPr>
          <a:xfrm>
            <a:off x="2571425" y="4803568"/>
            <a:ext cx="2343132" cy="1612799"/>
          </a:xfrm>
          <a:prstGeom prst="rect">
            <a:avLst/>
          </a:prstGeom>
          <a:blipFill>
            <a:blip r:embed="rId4" cstate="print"/>
            <a:stretch>
              <a:fillRect/>
            </a:stretch>
          </a:blipFill>
        </p:spPr>
        <p:txBody>
          <a:bodyPr wrap="square" lIns="0" tIns="0" rIns="0" bIns="0" rtlCol="0"/>
          <a:lstStyle/>
          <a:p>
            <a:endParaRPr sz="1266"/>
          </a:p>
        </p:txBody>
      </p:sp>
      <p:sp>
        <p:nvSpPr>
          <p:cNvPr id="10" name="object 10"/>
          <p:cNvSpPr txBox="1">
            <a:spLocks noGrp="1"/>
          </p:cNvSpPr>
          <p:nvPr>
            <p:ph type="title"/>
          </p:nvPr>
        </p:nvSpPr>
        <p:spPr>
          <a:xfrm>
            <a:off x="3261444" y="193701"/>
            <a:ext cx="3037433" cy="593344"/>
          </a:xfrm>
          <a:prstGeom prst="rect">
            <a:avLst/>
          </a:prstGeom>
        </p:spPr>
        <p:txBody>
          <a:bodyPr vert="horz" wrap="square" lIns="0" tIns="8930" rIns="0" bIns="0" rtlCol="0" anchor="ctr">
            <a:spAutoFit/>
          </a:bodyPr>
          <a:lstStyle/>
          <a:p>
            <a:pPr marL="8929">
              <a:lnSpc>
                <a:spcPct val="100000"/>
              </a:lnSpc>
              <a:spcBef>
                <a:spcPts val="70"/>
              </a:spcBef>
            </a:pPr>
            <a:r>
              <a:rPr sz="3797" spc="18" dirty="0"/>
              <a:t>Nomenclatu</a:t>
            </a:r>
            <a:r>
              <a:rPr sz="3797" spc="-60" dirty="0"/>
              <a:t>r</a:t>
            </a:r>
            <a:r>
              <a:rPr sz="3797" spc="-4" dirty="0"/>
              <a:t>e</a:t>
            </a:r>
            <a:endParaRPr sz="3797"/>
          </a:p>
        </p:txBody>
      </p:sp>
      <p:sp>
        <p:nvSpPr>
          <p:cNvPr id="11" name="object 11"/>
          <p:cNvSpPr/>
          <p:nvPr/>
        </p:nvSpPr>
        <p:spPr>
          <a:xfrm>
            <a:off x="6259496" y="2342132"/>
            <a:ext cx="955477" cy="260300"/>
          </a:xfrm>
          <a:custGeom>
            <a:avLst/>
            <a:gdLst/>
            <a:ahLst/>
            <a:cxnLst/>
            <a:rect l="l" t="t" r="r" b="b"/>
            <a:pathLst>
              <a:path w="1358900" h="370204">
                <a:moveTo>
                  <a:pt x="0" y="0"/>
                </a:moveTo>
                <a:lnTo>
                  <a:pt x="1358900" y="0"/>
                </a:lnTo>
                <a:lnTo>
                  <a:pt x="1358900" y="370116"/>
                </a:lnTo>
                <a:lnTo>
                  <a:pt x="0" y="370116"/>
                </a:lnTo>
                <a:lnTo>
                  <a:pt x="0" y="0"/>
                </a:lnTo>
                <a:close/>
              </a:path>
            </a:pathLst>
          </a:custGeom>
          <a:solidFill>
            <a:srgbClr val="FFFFFF"/>
          </a:solidFill>
        </p:spPr>
        <p:txBody>
          <a:bodyPr wrap="square" lIns="0" tIns="0" rIns="0" bIns="0" rtlCol="0"/>
          <a:lstStyle/>
          <a:p>
            <a:endParaRPr sz="1266"/>
          </a:p>
        </p:txBody>
      </p:sp>
      <p:sp>
        <p:nvSpPr>
          <p:cNvPr id="12" name="object 12"/>
          <p:cNvSpPr/>
          <p:nvPr/>
        </p:nvSpPr>
        <p:spPr>
          <a:xfrm>
            <a:off x="6259496" y="2862599"/>
            <a:ext cx="955477" cy="260300"/>
          </a:xfrm>
          <a:custGeom>
            <a:avLst/>
            <a:gdLst/>
            <a:ahLst/>
            <a:cxnLst/>
            <a:rect l="l" t="t" r="r" b="b"/>
            <a:pathLst>
              <a:path w="1358900" h="370204">
                <a:moveTo>
                  <a:pt x="0" y="0"/>
                </a:moveTo>
                <a:lnTo>
                  <a:pt x="1358900" y="0"/>
                </a:lnTo>
                <a:lnTo>
                  <a:pt x="1358900" y="370116"/>
                </a:lnTo>
                <a:lnTo>
                  <a:pt x="0" y="370116"/>
                </a:lnTo>
                <a:lnTo>
                  <a:pt x="0" y="0"/>
                </a:lnTo>
                <a:close/>
              </a:path>
            </a:pathLst>
          </a:custGeom>
          <a:solidFill>
            <a:srgbClr val="FFFFFF"/>
          </a:solidFill>
        </p:spPr>
        <p:txBody>
          <a:bodyPr wrap="square" lIns="0" tIns="0" rIns="0" bIns="0" rtlCol="0"/>
          <a:lstStyle/>
          <a:p>
            <a:endParaRPr sz="1266"/>
          </a:p>
        </p:txBody>
      </p:sp>
      <p:sp>
        <p:nvSpPr>
          <p:cNvPr id="13" name="object 13"/>
          <p:cNvSpPr/>
          <p:nvPr/>
        </p:nvSpPr>
        <p:spPr>
          <a:xfrm>
            <a:off x="2080617" y="3383075"/>
            <a:ext cx="303609" cy="260300"/>
          </a:xfrm>
          <a:custGeom>
            <a:avLst/>
            <a:gdLst/>
            <a:ahLst/>
            <a:cxnLst/>
            <a:rect l="l" t="t" r="r" b="b"/>
            <a:pathLst>
              <a:path w="431800" h="370204">
                <a:moveTo>
                  <a:pt x="0" y="0"/>
                </a:moveTo>
                <a:lnTo>
                  <a:pt x="431800" y="0"/>
                </a:lnTo>
                <a:lnTo>
                  <a:pt x="431800" y="370116"/>
                </a:lnTo>
                <a:lnTo>
                  <a:pt x="0" y="370116"/>
                </a:lnTo>
                <a:lnTo>
                  <a:pt x="0" y="0"/>
                </a:lnTo>
                <a:close/>
              </a:path>
            </a:pathLst>
          </a:custGeom>
          <a:solidFill>
            <a:srgbClr val="FFFFFF"/>
          </a:solidFill>
        </p:spPr>
        <p:txBody>
          <a:bodyPr wrap="square" lIns="0" tIns="0" rIns="0" bIns="0" rtlCol="0"/>
          <a:lstStyle/>
          <a:p>
            <a:endParaRPr sz="1266"/>
          </a:p>
        </p:txBody>
      </p:sp>
      <p:sp>
        <p:nvSpPr>
          <p:cNvPr id="14" name="object 14"/>
          <p:cNvSpPr/>
          <p:nvPr/>
        </p:nvSpPr>
        <p:spPr>
          <a:xfrm>
            <a:off x="2384227" y="3383075"/>
            <a:ext cx="910828" cy="260300"/>
          </a:xfrm>
          <a:custGeom>
            <a:avLst/>
            <a:gdLst/>
            <a:ahLst/>
            <a:cxnLst/>
            <a:rect l="l" t="t" r="r" b="b"/>
            <a:pathLst>
              <a:path w="1295400" h="370204">
                <a:moveTo>
                  <a:pt x="0" y="0"/>
                </a:moveTo>
                <a:lnTo>
                  <a:pt x="1295273" y="0"/>
                </a:lnTo>
                <a:lnTo>
                  <a:pt x="1295273" y="370116"/>
                </a:lnTo>
                <a:lnTo>
                  <a:pt x="0" y="370116"/>
                </a:lnTo>
                <a:lnTo>
                  <a:pt x="0" y="0"/>
                </a:lnTo>
                <a:close/>
              </a:path>
            </a:pathLst>
          </a:custGeom>
          <a:solidFill>
            <a:srgbClr val="FFFFFF"/>
          </a:solidFill>
        </p:spPr>
        <p:txBody>
          <a:bodyPr wrap="square" lIns="0" tIns="0" rIns="0" bIns="0" rtlCol="0"/>
          <a:lstStyle/>
          <a:p>
            <a:endParaRPr sz="1266"/>
          </a:p>
        </p:txBody>
      </p:sp>
      <p:sp>
        <p:nvSpPr>
          <p:cNvPr id="15" name="object 15"/>
          <p:cNvSpPr/>
          <p:nvPr/>
        </p:nvSpPr>
        <p:spPr>
          <a:xfrm>
            <a:off x="3294965" y="3383075"/>
            <a:ext cx="982266" cy="260300"/>
          </a:xfrm>
          <a:custGeom>
            <a:avLst/>
            <a:gdLst/>
            <a:ahLst/>
            <a:cxnLst/>
            <a:rect l="l" t="t" r="r" b="b"/>
            <a:pathLst>
              <a:path w="1397000" h="370204">
                <a:moveTo>
                  <a:pt x="0" y="0"/>
                </a:moveTo>
                <a:lnTo>
                  <a:pt x="1396479" y="0"/>
                </a:lnTo>
                <a:lnTo>
                  <a:pt x="1396479" y="370116"/>
                </a:lnTo>
                <a:lnTo>
                  <a:pt x="0" y="370116"/>
                </a:lnTo>
                <a:lnTo>
                  <a:pt x="0" y="0"/>
                </a:lnTo>
                <a:close/>
              </a:path>
            </a:pathLst>
          </a:custGeom>
          <a:solidFill>
            <a:srgbClr val="FFFFFF"/>
          </a:solidFill>
        </p:spPr>
        <p:txBody>
          <a:bodyPr wrap="square" lIns="0" tIns="0" rIns="0" bIns="0" rtlCol="0"/>
          <a:lstStyle/>
          <a:p>
            <a:endParaRPr sz="1266"/>
          </a:p>
        </p:txBody>
      </p:sp>
      <p:sp>
        <p:nvSpPr>
          <p:cNvPr id="16" name="object 16"/>
          <p:cNvSpPr/>
          <p:nvPr/>
        </p:nvSpPr>
        <p:spPr>
          <a:xfrm>
            <a:off x="4276865" y="3383075"/>
            <a:ext cx="1001464" cy="260300"/>
          </a:xfrm>
          <a:custGeom>
            <a:avLst/>
            <a:gdLst/>
            <a:ahLst/>
            <a:cxnLst/>
            <a:rect l="l" t="t" r="r" b="b"/>
            <a:pathLst>
              <a:path w="1424304" h="370204">
                <a:moveTo>
                  <a:pt x="0" y="0"/>
                </a:moveTo>
                <a:lnTo>
                  <a:pt x="1423695" y="0"/>
                </a:lnTo>
                <a:lnTo>
                  <a:pt x="1423695" y="370116"/>
                </a:lnTo>
                <a:lnTo>
                  <a:pt x="0" y="370116"/>
                </a:lnTo>
                <a:lnTo>
                  <a:pt x="0" y="0"/>
                </a:lnTo>
                <a:close/>
              </a:path>
            </a:pathLst>
          </a:custGeom>
          <a:solidFill>
            <a:srgbClr val="FFFFFF"/>
          </a:solidFill>
        </p:spPr>
        <p:txBody>
          <a:bodyPr wrap="square" lIns="0" tIns="0" rIns="0" bIns="0" rtlCol="0"/>
          <a:lstStyle/>
          <a:p>
            <a:endParaRPr sz="1266"/>
          </a:p>
        </p:txBody>
      </p:sp>
      <p:graphicFrame>
        <p:nvGraphicFramePr>
          <p:cNvPr id="17" name="object 17"/>
          <p:cNvGraphicFramePr>
            <a:graphicFrameLocks noGrp="1"/>
          </p:cNvGraphicFramePr>
          <p:nvPr/>
        </p:nvGraphicFramePr>
        <p:xfrm>
          <a:off x="2076153" y="1817192"/>
          <a:ext cx="5133674" cy="1818978"/>
        </p:xfrm>
        <a:graphic>
          <a:graphicData uri="http://schemas.openxmlformats.org/drawingml/2006/table">
            <a:tbl>
              <a:tblPr firstRow="1" bandRow="1">
                <a:tableStyleId>{2D5ABB26-0587-4C30-8999-92F81FD0307C}</a:tableStyleId>
              </a:tblPr>
              <a:tblGrid>
                <a:gridCol w="303609">
                  <a:extLst>
                    <a:ext uri="{9D8B030D-6E8A-4147-A177-3AD203B41FA5}">
                      <a16:colId xmlns:a16="http://schemas.microsoft.com/office/drawing/2014/main" val="20000"/>
                    </a:ext>
                  </a:extLst>
                </a:gridCol>
                <a:gridCol w="910828">
                  <a:extLst>
                    <a:ext uri="{9D8B030D-6E8A-4147-A177-3AD203B41FA5}">
                      <a16:colId xmlns:a16="http://schemas.microsoft.com/office/drawing/2014/main" val="20001"/>
                    </a:ext>
                  </a:extLst>
                </a:gridCol>
                <a:gridCol w="981818">
                  <a:extLst>
                    <a:ext uri="{9D8B030D-6E8A-4147-A177-3AD203B41FA5}">
                      <a16:colId xmlns:a16="http://schemas.microsoft.com/office/drawing/2014/main" val="20002"/>
                    </a:ext>
                  </a:extLst>
                </a:gridCol>
                <a:gridCol w="1001017">
                  <a:extLst>
                    <a:ext uri="{9D8B030D-6E8A-4147-A177-3AD203B41FA5}">
                      <a16:colId xmlns:a16="http://schemas.microsoft.com/office/drawing/2014/main" val="20003"/>
                    </a:ext>
                  </a:extLst>
                </a:gridCol>
                <a:gridCol w="981372">
                  <a:extLst>
                    <a:ext uri="{9D8B030D-6E8A-4147-A177-3AD203B41FA5}">
                      <a16:colId xmlns:a16="http://schemas.microsoft.com/office/drawing/2014/main" val="20004"/>
                    </a:ext>
                  </a:extLst>
                </a:gridCol>
                <a:gridCol w="955030">
                  <a:extLst>
                    <a:ext uri="{9D8B030D-6E8A-4147-A177-3AD203B41FA5}">
                      <a16:colId xmlns:a16="http://schemas.microsoft.com/office/drawing/2014/main" val="20005"/>
                    </a:ext>
                  </a:extLst>
                </a:gridCol>
              </a:tblGrid>
              <a:tr h="259854">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605"/>
                        </a:spcBef>
                      </a:pPr>
                      <a:r>
                        <a:rPr sz="1000" b="1" dirty="0">
                          <a:solidFill>
                            <a:srgbClr val="FFFFFF"/>
                          </a:solidFill>
                          <a:latin typeface="Arial"/>
                          <a:cs typeface="Arial"/>
                        </a:rPr>
                        <a:t>sepal_length</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365C0"/>
                    </a:solidFill>
                  </a:tcPr>
                </a:tc>
                <a:tc>
                  <a:txBody>
                    <a:bodyPr/>
                    <a:lstStyle/>
                    <a:p>
                      <a:pPr marR="43180" algn="r">
                        <a:lnSpc>
                          <a:spcPct val="100000"/>
                        </a:lnSpc>
                        <a:spcBef>
                          <a:spcPts val="605"/>
                        </a:spcBef>
                      </a:pPr>
                      <a:r>
                        <a:rPr sz="1000" b="1" dirty="0">
                          <a:solidFill>
                            <a:srgbClr val="FFFFFF"/>
                          </a:solidFill>
                          <a:latin typeface="Arial"/>
                          <a:cs typeface="Arial"/>
                        </a:rPr>
                        <a:t>sepal_width</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365C0"/>
                    </a:solidFill>
                  </a:tcPr>
                </a:tc>
                <a:tc>
                  <a:txBody>
                    <a:bodyPr/>
                    <a:lstStyle/>
                    <a:p>
                      <a:pPr marR="42545" algn="r">
                        <a:lnSpc>
                          <a:spcPct val="100000"/>
                        </a:lnSpc>
                        <a:spcBef>
                          <a:spcPts val="605"/>
                        </a:spcBef>
                      </a:pPr>
                      <a:r>
                        <a:rPr sz="1000" b="1" dirty="0">
                          <a:solidFill>
                            <a:srgbClr val="FFFFFF"/>
                          </a:solidFill>
                          <a:latin typeface="Arial"/>
                          <a:cs typeface="Arial"/>
                        </a:rPr>
                        <a:t>petal_length</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365C0"/>
                    </a:solidFill>
                  </a:tcPr>
                </a:tc>
                <a:tc>
                  <a:txBody>
                    <a:bodyPr/>
                    <a:lstStyle/>
                    <a:p>
                      <a:pPr marR="42545" algn="r">
                        <a:lnSpc>
                          <a:spcPct val="100000"/>
                        </a:lnSpc>
                        <a:spcBef>
                          <a:spcPts val="605"/>
                        </a:spcBef>
                      </a:pPr>
                      <a:r>
                        <a:rPr sz="1000" b="1" dirty="0">
                          <a:solidFill>
                            <a:srgbClr val="FFFFFF"/>
                          </a:solidFill>
                          <a:latin typeface="Arial"/>
                          <a:cs typeface="Arial"/>
                        </a:rPr>
                        <a:t>petal_width</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365C0"/>
                    </a:solidFill>
                  </a:tcPr>
                </a:tc>
                <a:tc>
                  <a:txBody>
                    <a:bodyPr/>
                    <a:lstStyle/>
                    <a:p>
                      <a:pPr marR="41910" algn="r">
                        <a:lnSpc>
                          <a:spcPct val="100000"/>
                        </a:lnSpc>
                        <a:spcBef>
                          <a:spcPts val="605"/>
                        </a:spcBef>
                      </a:pPr>
                      <a:r>
                        <a:rPr sz="1000" b="1" dirty="0">
                          <a:solidFill>
                            <a:srgbClr val="FFFFFF"/>
                          </a:solidFill>
                          <a:latin typeface="Arial"/>
                          <a:cs typeface="Arial"/>
                        </a:rPr>
                        <a:t>class</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365C0"/>
                    </a:solidFill>
                  </a:tcPr>
                </a:tc>
                <a:extLst>
                  <a:ext uri="{0D108BD9-81ED-4DB2-BD59-A6C34878D82A}">
                    <a16:rowId xmlns:a16="http://schemas.microsoft.com/office/drawing/2014/main" val="10000"/>
                  </a:ext>
                </a:extLst>
              </a:tr>
              <a:tr h="259854">
                <a:tc>
                  <a:txBody>
                    <a:bodyPr/>
                    <a:lstStyle/>
                    <a:p>
                      <a:pPr marR="43815" algn="r">
                        <a:lnSpc>
                          <a:spcPct val="100000"/>
                        </a:lnSpc>
                        <a:spcBef>
                          <a:spcPts val="605"/>
                        </a:spcBef>
                      </a:pPr>
                      <a:r>
                        <a:rPr sz="1000" b="1" dirty="0">
                          <a:latin typeface="Arial"/>
                          <a:cs typeface="Arial"/>
                        </a:rPr>
                        <a:t>1</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5.1</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3.5</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1.4</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0.2</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1910" algn="r">
                        <a:lnSpc>
                          <a:spcPct val="100000"/>
                        </a:lnSpc>
                        <a:spcBef>
                          <a:spcPts val="509"/>
                        </a:spcBef>
                      </a:pPr>
                      <a:r>
                        <a:rPr sz="1000" dirty="0">
                          <a:latin typeface="Arial"/>
                          <a:cs typeface="Arial"/>
                        </a:rPr>
                        <a:t>setosa</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extLst>
                  <a:ext uri="{0D108BD9-81ED-4DB2-BD59-A6C34878D82A}">
                    <a16:rowId xmlns:a16="http://schemas.microsoft.com/office/drawing/2014/main" val="10001"/>
                  </a:ext>
                </a:extLst>
              </a:tr>
              <a:tr h="259854">
                <a:tc>
                  <a:txBody>
                    <a:bodyPr/>
                    <a:lstStyle/>
                    <a:p>
                      <a:pPr marR="43815" algn="r">
                        <a:lnSpc>
                          <a:spcPct val="100000"/>
                        </a:lnSpc>
                        <a:spcBef>
                          <a:spcPts val="605"/>
                        </a:spcBef>
                      </a:pPr>
                      <a:r>
                        <a:rPr sz="1000" b="1" dirty="0">
                          <a:latin typeface="Arial"/>
                          <a:cs typeface="Arial"/>
                        </a:rPr>
                        <a:t>2</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4.9</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3.0</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1.4</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0.2</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1910" algn="r">
                        <a:lnSpc>
                          <a:spcPct val="100000"/>
                        </a:lnSpc>
                        <a:spcBef>
                          <a:spcPts val="509"/>
                        </a:spcBef>
                      </a:pPr>
                      <a:r>
                        <a:rPr sz="1000" dirty="0">
                          <a:latin typeface="Arial"/>
                          <a:cs typeface="Arial"/>
                        </a:rPr>
                        <a:t>setosa</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9854">
                <a:tc>
                  <a:txBody>
                    <a:bodyPr/>
                    <a:lstStyle/>
                    <a:p>
                      <a:pPr marR="4381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191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extLst>
                  <a:ext uri="{0D108BD9-81ED-4DB2-BD59-A6C34878D82A}">
                    <a16:rowId xmlns:a16="http://schemas.microsoft.com/office/drawing/2014/main" val="10003"/>
                  </a:ext>
                </a:extLst>
              </a:tr>
              <a:tr h="259854">
                <a:tc>
                  <a:txBody>
                    <a:bodyPr/>
                    <a:lstStyle/>
                    <a:p>
                      <a:pPr marR="43815" algn="r">
                        <a:lnSpc>
                          <a:spcPct val="100000"/>
                        </a:lnSpc>
                        <a:spcBef>
                          <a:spcPts val="605"/>
                        </a:spcBef>
                      </a:pPr>
                      <a:r>
                        <a:rPr sz="1000" b="1" dirty="0">
                          <a:latin typeface="Arial"/>
                          <a:cs typeface="Arial"/>
                        </a:rPr>
                        <a:t>50</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6.4</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3.2</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4.5</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1.5</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1910" algn="r">
                        <a:lnSpc>
                          <a:spcPct val="100000"/>
                        </a:lnSpc>
                        <a:spcBef>
                          <a:spcPts val="509"/>
                        </a:spcBef>
                      </a:pPr>
                      <a:r>
                        <a:rPr sz="1000" dirty="0">
                          <a:latin typeface="Arial"/>
                          <a:cs typeface="Arial"/>
                        </a:rPr>
                        <a:t>veriscolor</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59854">
                <a:tc>
                  <a:txBody>
                    <a:bodyPr/>
                    <a:lstStyle/>
                    <a:p>
                      <a:pPr marR="4381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318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2545"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tc>
                  <a:txBody>
                    <a:bodyPr/>
                    <a:lstStyle/>
                    <a:p>
                      <a:pPr marR="41910" algn="r">
                        <a:lnSpc>
                          <a:spcPct val="100000"/>
                        </a:lnSpc>
                        <a:spcBef>
                          <a:spcPts val="509"/>
                        </a:spcBef>
                      </a:pPr>
                      <a:r>
                        <a:rPr sz="1000" dirty="0">
                          <a:latin typeface="Arial"/>
                          <a:cs typeface="Arial"/>
                        </a:rPr>
                        <a:t>…</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2F2FF"/>
                    </a:solidFill>
                  </a:tcPr>
                </a:tc>
                <a:extLst>
                  <a:ext uri="{0D108BD9-81ED-4DB2-BD59-A6C34878D82A}">
                    <a16:rowId xmlns:a16="http://schemas.microsoft.com/office/drawing/2014/main" val="10005"/>
                  </a:ext>
                </a:extLst>
              </a:tr>
              <a:tr h="259854">
                <a:tc>
                  <a:txBody>
                    <a:bodyPr/>
                    <a:lstStyle/>
                    <a:p>
                      <a:pPr marR="43815" algn="r">
                        <a:lnSpc>
                          <a:spcPct val="100000"/>
                        </a:lnSpc>
                        <a:spcBef>
                          <a:spcPts val="605"/>
                        </a:spcBef>
                      </a:pPr>
                      <a:r>
                        <a:rPr sz="1000" b="1" dirty="0">
                          <a:latin typeface="Arial"/>
                          <a:cs typeface="Arial"/>
                        </a:rPr>
                        <a:t>150</a:t>
                      </a:r>
                      <a:endParaRPr sz="1000">
                        <a:latin typeface="Arial"/>
                        <a:cs typeface="Arial"/>
                      </a:endParaRPr>
                    </a:p>
                  </a:txBody>
                  <a:tcPr marL="0" marR="0" marT="54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5.9</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3180" algn="r">
                        <a:lnSpc>
                          <a:spcPct val="100000"/>
                        </a:lnSpc>
                        <a:spcBef>
                          <a:spcPts val="509"/>
                        </a:spcBef>
                      </a:pPr>
                      <a:r>
                        <a:rPr sz="1000" dirty="0">
                          <a:latin typeface="Arial"/>
                          <a:cs typeface="Arial"/>
                        </a:rPr>
                        <a:t>3.0</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5.1</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2545" algn="r">
                        <a:lnSpc>
                          <a:spcPct val="100000"/>
                        </a:lnSpc>
                        <a:spcBef>
                          <a:spcPts val="509"/>
                        </a:spcBef>
                      </a:pPr>
                      <a:r>
                        <a:rPr sz="1000" dirty="0">
                          <a:latin typeface="Arial"/>
                          <a:cs typeface="Arial"/>
                        </a:rPr>
                        <a:t>1.8</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1910" algn="r">
                        <a:lnSpc>
                          <a:spcPct val="100000"/>
                        </a:lnSpc>
                        <a:spcBef>
                          <a:spcPts val="509"/>
                        </a:spcBef>
                      </a:pPr>
                      <a:r>
                        <a:rPr sz="1000" dirty="0">
                          <a:latin typeface="Arial"/>
                          <a:cs typeface="Arial"/>
                        </a:rPr>
                        <a:t>vi</a:t>
                      </a:r>
                      <a:r>
                        <a:rPr sz="1000" spc="-40" dirty="0">
                          <a:latin typeface="Arial"/>
                          <a:cs typeface="Arial"/>
                        </a:rPr>
                        <a:t>r</a:t>
                      </a:r>
                      <a:r>
                        <a:rPr sz="1000" dirty="0">
                          <a:latin typeface="Arial"/>
                          <a:cs typeface="Arial"/>
                        </a:rPr>
                        <a:t>ginica</a:t>
                      </a:r>
                      <a:endParaRPr sz="1000">
                        <a:latin typeface="Arial"/>
                        <a:cs typeface="Arial"/>
                      </a:endParaRPr>
                    </a:p>
                  </a:txBody>
                  <a:tcPr marL="0" marR="0" marT="455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18" name="object 18"/>
          <p:cNvSpPr/>
          <p:nvPr/>
        </p:nvSpPr>
        <p:spPr>
          <a:xfrm>
            <a:off x="4373654" y="3640087"/>
            <a:ext cx="1881039" cy="493812"/>
          </a:xfrm>
          <a:custGeom>
            <a:avLst/>
            <a:gdLst/>
            <a:ahLst/>
            <a:cxnLst/>
            <a:rect l="l" t="t" r="r" b="b"/>
            <a:pathLst>
              <a:path w="2675254" h="702310">
                <a:moveTo>
                  <a:pt x="0" y="702248"/>
                </a:moveTo>
                <a:lnTo>
                  <a:pt x="2675222" y="0"/>
                </a:lnTo>
              </a:path>
            </a:pathLst>
          </a:custGeom>
          <a:ln w="25400">
            <a:solidFill>
              <a:srgbClr val="000000"/>
            </a:solidFill>
          </a:ln>
        </p:spPr>
        <p:txBody>
          <a:bodyPr wrap="square" lIns="0" tIns="0" rIns="0" bIns="0" rtlCol="0"/>
          <a:lstStyle/>
          <a:p>
            <a:endParaRPr sz="1266"/>
          </a:p>
        </p:txBody>
      </p:sp>
      <p:sp>
        <p:nvSpPr>
          <p:cNvPr id="19" name="object 19"/>
          <p:cNvSpPr/>
          <p:nvPr/>
        </p:nvSpPr>
        <p:spPr>
          <a:xfrm>
            <a:off x="1794864" y="2080614"/>
            <a:ext cx="178594" cy="0"/>
          </a:xfrm>
          <a:custGeom>
            <a:avLst/>
            <a:gdLst/>
            <a:ahLst/>
            <a:cxnLst/>
            <a:rect l="l" t="t" r="r" b="b"/>
            <a:pathLst>
              <a:path w="254000">
                <a:moveTo>
                  <a:pt x="0" y="0"/>
                </a:moveTo>
                <a:lnTo>
                  <a:pt x="253999" y="0"/>
                </a:lnTo>
              </a:path>
            </a:pathLst>
          </a:custGeom>
          <a:ln w="25400">
            <a:solidFill>
              <a:srgbClr val="000000"/>
            </a:solidFill>
          </a:ln>
        </p:spPr>
        <p:txBody>
          <a:bodyPr wrap="square" lIns="0" tIns="0" rIns="0" bIns="0" rtlCol="0"/>
          <a:lstStyle/>
          <a:p>
            <a:endParaRPr sz="1266"/>
          </a:p>
        </p:txBody>
      </p:sp>
      <p:sp>
        <p:nvSpPr>
          <p:cNvPr id="20" name="object 20"/>
          <p:cNvSpPr/>
          <p:nvPr/>
        </p:nvSpPr>
        <p:spPr>
          <a:xfrm>
            <a:off x="1258665" y="1535233"/>
            <a:ext cx="538460" cy="1432768"/>
          </a:xfrm>
          <a:custGeom>
            <a:avLst/>
            <a:gdLst/>
            <a:ahLst/>
            <a:cxnLst/>
            <a:rect l="l" t="t" r="r" b="b"/>
            <a:pathLst>
              <a:path w="765810" h="2037714">
                <a:moveTo>
                  <a:pt x="765596" y="2037541"/>
                </a:moveTo>
                <a:lnTo>
                  <a:pt x="0" y="0"/>
                </a:lnTo>
              </a:path>
            </a:pathLst>
          </a:custGeom>
          <a:ln w="25400">
            <a:solidFill>
              <a:srgbClr val="000000"/>
            </a:solidFill>
          </a:ln>
        </p:spPr>
        <p:txBody>
          <a:bodyPr wrap="square" lIns="0" tIns="0" rIns="0" bIns="0" rtlCol="0"/>
          <a:lstStyle/>
          <a:p>
            <a:endParaRPr sz="1266"/>
          </a:p>
        </p:txBody>
      </p:sp>
      <p:sp>
        <p:nvSpPr>
          <p:cNvPr id="21" name="object 21"/>
          <p:cNvSpPr/>
          <p:nvPr/>
        </p:nvSpPr>
        <p:spPr>
          <a:xfrm>
            <a:off x="1812723" y="3625454"/>
            <a:ext cx="178594" cy="0"/>
          </a:xfrm>
          <a:custGeom>
            <a:avLst/>
            <a:gdLst/>
            <a:ahLst/>
            <a:cxnLst/>
            <a:rect l="l" t="t" r="r" b="b"/>
            <a:pathLst>
              <a:path w="254000">
                <a:moveTo>
                  <a:pt x="0" y="0"/>
                </a:moveTo>
                <a:lnTo>
                  <a:pt x="253999" y="0"/>
                </a:lnTo>
              </a:path>
            </a:pathLst>
          </a:custGeom>
          <a:ln w="25400">
            <a:solidFill>
              <a:srgbClr val="000000"/>
            </a:solidFill>
          </a:ln>
        </p:spPr>
        <p:txBody>
          <a:bodyPr wrap="square" lIns="0" tIns="0" rIns="0" bIns="0" rtlCol="0"/>
          <a:lstStyle/>
          <a:p>
            <a:endParaRPr sz="1266"/>
          </a:p>
        </p:txBody>
      </p:sp>
      <p:sp>
        <p:nvSpPr>
          <p:cNvPr id="22" name="object 22"/>
          <p:cNvSpPr/>
          <p:nvPr/>
        </p:nvSpPr>
        <p:spPr>
          <a:xfrm>
            <a:off x="1803793" y="2071688"/>
            <a:ext cx="0" cy="1562695"/>
          </a:xfrm>
          <a:custGeom>
            <a:avLst/>
            <a:gdLst/>
            <a:ahLst/>
            <a:cxnLst/>
            <a:rect l="l" t="t" r="r" b="b"/>
            <a:pathLst>
              <a:path h="2222500">
                <a:moveTo>
                  <a:pt x="0" y="2222502"/>
                </a:moveTo>
                <a:lnTo>
                  <a:pt x="0" y="0"/>
                </a:lnTo>
              </a:path>
            </a:pathLst>
          </a:custGeom>
          <a:ln w="25400">
            <a:solidFill>
              <a:srgbClr val="000000"/>
            </a:solidFill>
          </a:ln>
        </p:spPr>
        <p:txBody>
          <a:bodyPr wrap="square" lIns="0" tIns="0" rIns="0" bIns="0" rtlCol="0"/>
          <a:lstStyle/>
          <a:p>
            <a:endParaRPr sz="1266"/>
          </a:p>
        </p:txBody>
      </p:sp>
      <p:sp>
        <p:nvSpPr>
          <p:cNvPr id="23" name="object 23"/>
          <p:cNvSpPr txBox="1"/>
          <p:nvPr/>
        </p:nvSpPr>
        <p:spPr>
          <a:xfrm>
            <a:off x="6486935" y="433912"/>
            <a:ext cx="2506563" cy="815783"/>
          </a:xfrm>
          <a:prstGeom prst="rect">
            <a:avLst/>
          </a:prstGeom>
        </p:spPr>
        <p:txBody>
          <a:bodyPr vert="horz" wrap="square" lIns="0" tIns="196007" rIns="0" bIns="0" rtlCol="0">
            <a:spAutoFit/>
          </a:bodyPr>
          <a:lstStyle/>
          <a:p>
            <a:pPr marL="1093848">
              <a:spcBef>
                <a:spcPts val="1543"/>
              </a:spcBef>
            </a:pPr>
            <a:r>
              <a:rPr sz="2531" spc="-70" dirty="0">
                <a:latin typeface="Arial"/>
                <a:cs typeface="Arial"/>
              </a:rPr>
              <a:t>IRIS</a:t>
            </a:r>
            <a:endParaRPr sz="2531">
              <a:latin typeface="Arial"/>
              <a:cs typeface="Arial"/>
            </a:endParaRPr>
          </a:p>
          <a:p>
            <a:pPr marL="8929">
              <a:spcBef>
                <a:spcPts val="605"/>
              </a:spcBef>
            </a:pPr>
            <a:r>
              <a:rPr sz="984" spc="-7" dirty="0">
                <a:solidFill>
                  <a:srgbClr val="1833FF"/>
                </a:solidFill>
                <a:latin typeface="Trebuchet MS"/>
                <a:cs typeface="Trebuchet MS"/>
              </a:rPr>
              <a:t>https://archive.ics.uci.edu/ml/datasets/Iris</a:t>
            </a:r>
            <a:endParaRPr sz="984">
              <a:latin typeface="Trebuchet MS"/>
              <a:cs typeface="Trebuchet MS"/>
            </a:endParaRPr>
          </a:p>
        </p:txBody>
      </p:sp>
    </p:spTree>
    <p:extLst>
      <p:ext uri="{BB962C8B-B14F-4D97-AF65-F5344CB8AC3E}">
        <p14:creationId xmlns:p14="http://schemas.microsoft.com/office/powerpoint/2010/main" val="170996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a:t>Top 10 algorithms</a:t>
            </a:r>
          </a:p>
        </p:txBody>
      </p:sp>
    </p:spTree>
    <p:extLst>
      <p:ext uri="{BB962C8B-B14F-4D97-AF65-F5344CB8AC3E}">
        <p14:creationId xmlns:p14="http://schemas.microsoft.com/office/powerpoint/2010/main" val="230154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200" y="0"/>
            <a:ext cx="8479971" cy="6858000"/>
          </a:xfrm>
          <a:prstGeom prst="rect">
            <a:avLst/>
          </a:prstGeom>
        </p:spPr>
      </p:pic>
    </p:spTree>
    <p:extLst>
      <p:ext uri="{BB962C8B-B14F-4D97-AF65-F5344CB8AC3E}">
        <p14:creationId xmlns:p14="http://schemas.microsoft.com/office/powerpoint/2010/main" val="3731253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 10 machine learning algs</a:t>
            </a:r>
          </a:p>
        </p:txBody>
      </p:sp>
      <p:sp>
        <p:nvSpPr>
          <p:cNvPr id="3" name="Content Placeholder 2"/>
          <p:cNvSpPr>
            <a:spLocks noGrp="1"/>
          </p:cNvSpPr>
          <p:nvPr>
            <p:ph idx="1"/>
          </p:nvPr>
        </p:nvSpPr>
        <p:spPr/>
        <p:txBody>
          <a:bodyPr/>
          <a:lstStyle/>
          <a:p>
            <a:pPr marL="514350" indent="-514350">
              <a:buFont typeface="+mj-lt"/>
              <a:buAutoNum type="arabicPeriod"/>
            </a:pPr>
            <a:r>
              <a:rPr lang="en-US" dirty="0"/>
              <a:t>C4.5									</a:t>
            </a:r>
          </a:p>
          <a:p>
            <a:pPr marL="514350" indent="-514350">
              <a:buFont typeface="+mj-lt"/>
              <a:buAutoNum type="arabicPeriod"/>
            </a:pPr>
            <a:r>
              <a:rPr lang="en-US" dirty="0"/>
              <a:t>k-means clustering				</a:t>
            </a:r>
          </a:p>
          <a:p>
            <a:pPr marL="514350" indent="-514350">
              <a:buFont typeface="+mj-lt"/>
              <a:buAutoNum type="arabicPeriod"/>
            </a:pPr>
            <a:r>
              <a:rPr lang="en-US" dirty="0"/>
              <a:t>Support vector machines		</a:t>
            </a:r>
          </a:p>
          <a:p>
            <a:pPr marL="514350" indent="-514350">
              <a:buFont typeface="+mj-lt"/>
              <a:buAutoNum type="arabicPeriod"/>
            </a:pPr>
            <a:r>
              <a:rPr lang="en-US" dirty="0"/>
              <a:t>the </a:t>
            </a:r>
            <a:r>
              <a:rPr lang="en-US" dirty="0" err="1"/>
              <a:t>Apriori</a:t>
            </a:r>
            <a:r>
              <a:rPr lang="en-US" dirty="0"/>
              <a:t> algorithm			</a:t>
            </a:r>
          </a:p>
          <a:p>
            <a:pPr marL="514350" indent="-514350">
              <a:buFont typeface="+mj-lt"/>
              <a:buAutoNum type="arabicPeriod"/>
            </a:pPr>
            <a:r>
              <a:rPr lang="en-US" dirty="0"/>
              <a:t>the EM algorithm				</a:t>
            </a:r>
          </a:p>
          <a:p>
            <a:pPr marL="514350" indent="-514350">
              <a:buFont typeface="+mj-lt"/>
              <a:buAutoNum type="arabicPeriod"/>
            </a:pPr>
            <a:r>
              <a:rPr lang="en-US" dirty="0"/>
              <a:t>PageRank							</a:t>
            </a:r>
          </a:p>
          <a:p>
            <a:pPr marL="514350" indent="-514350">
              <a:buFont typeface="+mj-lt"/>
              <a:buAutoNum type="arabicPeriod"/>
            </a:pPr>
            <a:r>
              <a:rPr lang="en-US" dirty="0" err="1"/>
              <a:t>AdaBoost</a:t>
            </a:r>
            <a:r>
              <a:rPr lang="en-US" dirty="0"/>
              <a:t>							</a:t>
            </a:r>
          </a:p>
          <a:p>
            <a:pPr marL="514350" indent="-514350">
              <a:buFont typeface="+mj-lt"/>
              <a:buAutoNum type="arabicPeriod"/>
            </a:pPr>
            <a:r>
              <a:rPr lang="en-US" dirty="0"/>
              <a:t>k-nearest </a:t>
            </a:r>
            <a:r>
              <a:rPr lang="en-US" dirty="0" err="1"/>
              <a:t>neighbours</a:t>
            </a:r>
            <a:r>
              <a:rPr lang="en-US" dirty="0"/>
              <a:t> class.	</a:t>
            </a:r>
          </a:p>
          <a:p>
            <a:pPr marL="514350" indent="-514350">
              <a:buFont typeface="+mj-lt"/>
              <a:buAutoNum type="arabicPeriod"/>
            </a:pPr>
            <a:r>
              <a:rPr lang="en-US" dirty="0"/>
              <a:t>Naïve Bayes						</a:t>
            </a:r>
          </a:p>
          <a:p>
            <a:pPr marL="514350" indent="-514350">
              <a:buFont typeface="+mj-lt"/>
              <a:buAutoNum type="arabicPeriod"/>
            </a:pPr>
            <a:r>
              <a:rPr lang="en-US" dirty="0"/>
              <a:t>CART								</a:t>
            </a:r>
          </a:p>
        </p:txBody>
      </p:sp>
      <p:sp>
        <p:nvSpPr>
          <p:cNvPr id="5" name="Rectangle 4"/>
          <p:cNvSpPr/>
          <p:nvPr/>
        </p:nvSpPr>
        <p:spPr>
          <a:xfrm>
            <a:off x="539552" y="6396335"/>
            <a:ext cx="6768752" cy="461665"/>
          </a:xfrm>
          <a:prstGeom prst="rect">
            <a:avLst/>
          </a:prstGeom>
        </p:spPr>
        <p:txBody>
          <a:bodyPr wrap="square">
            <a:spAutoFit/>
          </a:bodyPr>
          <a:lstStyle/>
          <a:p>
            <a:r>
              <a:rPr lang="en-US" sz="1200" dirty="0"/>
              <a:t>From a survey at IEEE International Conference on Data Mining (ICDM) in December 2006. “Top 10 algorithms in data mining”, by X. Wu et al</a:t>
            </a:r>
          </a:p>
        </p:txBody>
      </p:sp>
    </p:spTree>
    <p:extLst>
      <p:ext uri="{BB962C8B-B14F-4D97-AF65-F5344CB8AC3E}">
        <p14:creationId xmlns:p14="http://schemas.microsoft.com/office/powerpoint/2010/main" val="71883862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C4.5</a:t>
            </a:r>
          </a:p>
        </p:txBody>
      </p:sp>
      <p:sp>
        <p:nvSpPr>
          <p:cNvPr id="4" name="Content Placeholder 3"/>
          <p:cNvSpPr>
            <a:spLocks noGrp="1"/>
          </p:cNvSpPr>
          <p:nvPr>
            <p:ph idx="1"/>
          </p:nvPr>
        </p:nvSpPr>
        <p:spPr>
          <a:xfrm>
            <a:off x="467544" y="1412776"/>
            <a:ext cx="7128792" cy="5040560"/>
          </a:xfrm>
        </p:spPr>
        <p:txBody>
          <a:bodyPr>
            <a:normAutofit/>
          </a:bodyPr>
          <a:lstStyle/>
          <a:p>
            <a:r>
              <a:rPr lang="en-US"/>
              <a:t>Algorithm for building decision trees</a:t>
            </a:r>
          </a:p>
          <a:p>
            <a:pPr lvl="1"/>
            <a:r>
              <a:rPr lang="en-US"/>
              <a:t>basically trees of boolean expressions</a:t>
            </a:r>
          </a:p>
          <a:p>
            <a:pPr lvl="1"/>
            <a:r>
              <a:rPr lang="en-US"/>
              <a:t>each node split the data set in two</a:t>
            </a:r>
          </a:p>
          <a:p>
            <a:pPr lvl="1"/>
            <a:r>
              <a:rPr lang="en-US"/>
              <a:t>leaves assign items to classes</a:t>
            </a:r>
          </a:p>
          <a:p>
            <a:r>
              <a:rPr lang="en-US"/>
              <a:t>Decision trees are useful not just for classification</a:t>
            </a:r>
          </a:p>
          <a:p>
            <a:pPr lvl="1"/>
            <a:r>
              <a:rPr lang="en-US"/>
              <a:t>they can also teach you something about the classes</a:t>
            </a:r>
          </a:p>
          <a:p>
            <a:r>
              <a:rPr lang="en-US"/>
              <a:t>C4.5 is a bit involved to learn</a:t>
            </a:r>
          </a:p>
          <a:p>
            <a:pPr lvl="1"/>
            <a:r>
              <a:rPr lang="en-US"/>
              <a:t>the ID3 algorithm is much simpler</a:t>
            </a:r>
          </a:p>
          <a:p>
            <a:r>
              <a:rPr lang="en-US"/>
              <a:t>CART (#10) is another algorithm for learning decision trees</a:t>
            </a:r>
          </a:p>
        </p:txBody>
      </p:sp>
    </p:spTree>
    <p:extLst>
      <p:ext uri="{BB962C8B-B14F-4D97-AF65-F5344CB8AC3E}">
        <p14:creationId xmlns:p14="http://schemas.microsoft.com/office/powerpoint/2010/main" val="335944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Vector Machines</a:t>
            </a:r>
          </a:p>
        </p:txBody>
      </p:sp>
      <p:sp>
        <p:nvSpPr>
          <p:cNvPr id="4" name="Content Placeholder 3"/>
          <p:cNvSpPr>
            <a:spLocks noGrp="1"/>
          </p:cNvSpPr>
          <p:nvPr>
            <p:ph idx="1"/>
          </p:nvPr>
        </p:nvSpPr>
        <p:spPr>
          <a:xfrm>
            <a:off x="467544" y="1412776"/>
            <a:ext cx="7128792" cy="4968552"/>
          </a:xfrm>
        </p:spPr>
        <p:txBody>
          <a:bodyPr>
            <a:normAutofit/>
          </a:bodyPr>
          <a:lstStyle/>
          <a:p>
            <a:r>
              <a:rPr lang="en-US"/>
              <a:t>A way to do binary classification on matrices</a:t>
            </a:r>
          </a:p>
          <a:p>
            <a:r>
              <a:rPr lang="en-US"/>
              <a:t>Support vectors are the data points nearest to the hyperplane that divides the classes</a:t>
            </a:r>
          </a:p>
          <a:p>
            <a:r>
              <a:rPr lang="en-US"/>
              <a:t>SVMs maximize the distance between SVs and the boundary</a:t>
            </a:r>
          </a:p>
          <a:p>
            <a:r>
              <a:rPr lang="en-US"/>
              <a:t>Particularly valuable because of “the kernel trick”</a:t>
            </a:r>
          </a:p>
          <a:p>
            <a:pPr lvl="1"/>
            <a:r>
              <a:rPr lang="en-US"/>
              <a:t>using a transformation to a higher dimension to handle more complex class boundaries</a:t>
            </a:r>
          </a:p>
          <a:p>
            <a:r>
              <a:rPr lang="en-US"/>
              <a:t>A bit of work to learn, but manageable</a:t>
            </a:r>
          </a:p>
        </p:txBody>
      </p:sp>
    </p:spTree>
    <p:extLst>
      <p:ext uri="{BB962C8B-B14F-4D97-AF65-F5344CB8AC3E}">
        <p14:creationId xmlns:p14="http://schemas.microsoft.com/office/powerpoint/2010/main" val="554239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Apriori</a:t>
            </a:r>
          </a:p>
        </p:txBody>
      </p:sp>
      <p:sp>
        <p:nvSpPr>
          <p:cNvPr id="4" name="Content Placeholder 3"/>
          <p:cNvSpPr>
            <a:spLocks noGrp="1"/>
          </p:cNvSpPr>
          <p:nvPr>
            <p:ph idx="1"/>
          </p:nvPr>
        </p:nvSpPr>
        <p:spPr/>
        <p:txBody>
          <a:bodyPr/>
          <a:lstStyle/>
          <a:p>
            <a:r>
              <a:rPr lang="en-US"/>
              <a:t>An algorithm for “frequent itemsets”</a:t>
            </a:r>
          </a:p>
          <a:p>
            <a:pPr lvl="1"/>
            <a:r>
              <a:rPr lang="en-US"/>
              <a:t>basically, working out which items frequently appear together</a:t>
            </a:r>
          </a:p>
          <a:p>
            <a:pPr lvl="1"/>
            <a:r>
              <a:rPr lang="en-US"/>
              <a:t>for example, what goods are often bought together in the supermarket?</a:t>
            </a:r>
          </a:p>
          <a:p>
            <a:pPr lvl="1"/>
            <a:r>
              <a:rPr lang="en-US"/>
              <a:t>used for Amazon’s “customers who bought this...”</a:t>
            </a:r>
          </a:p>
          <a:p>
            <a:r>
              <a:rPr lang="en-US"/>
              <a:t>Can also be used to find association rules</a:t>
            </a:r>
          </a:p>
          <a:p>
            <a:pPr lvl="1"/>
            <a:r>
              <a:rPr lang="en-US"/>
              <a:t>that is, “people who buy X often buy Y” or similar</a:t>
            </a:r>
          </a:p>
          <a:p>
            <a:r>
              <a:rPr lang="en-US"/>
              <a:t>Apriori is slow</a:t>
            </a:r>
          </a:p>
          <a:p>
            <a:pPr lvl="1"/>
            <a:r>
              <a:rPr lang="en-US"/>
              <a:t>a faster, further development is FP-growth</a:t>
            </a:r>
          </a:p>
          <a:p>
            <a:endParaRPr lang="en-US"/>
          </a:p>
        </p:txBody>
      </p:sp>
      <p:sp>
        <p:nvSpPr>
          <p:cNvPr id="5" name="Rectangle 4"/>
          <p:cNvSpPr/>
          <p:nvPr/>
        </p:nvSpPr>
        <p:spPr>
          <a:xfrm>
            <a:off x="539552" y="6488668"/>
            <a:ext cx="5670376" cy="369332"/>
          </a:xfrm>
          <a:prstGeom prst="rect">
            <a:avLst/>
          </a:prstGeom>
        </p:spPr>
        <p:txBody>
          <a:bodyPr wrap="square">
            <a:spAutoFit/>
          </a:bodyPr>
          <a:lstStyle/>
          <a:p>
            <a:r>
              <a:rPr lang="en-US"/>
              <a:t>http://www.dssresources.com/newsletters/66.php</a:t>
            </a:r>
          </a:p>
        </p:txBody>
      </p:sp>
    </p:spTree>
    <p:extLst>
      <p:ext uri="{BB962C8B-B14F-4D97-AF65-F5344CB8AC3E}">
        <p14:creationId xmlns:p14="http://schemas.microsoft.com/office/powerpoint/2010/main" val="858483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Expectation Maximization</a:t>
            </a:r>
          </a:p>
        </p:txBody>
      </p:sp>
      <p:sp>
        <p:nvSpPr>
          <p:cNvPr id="4" name="Content Placeholder 3"/>
          <p:cNvSpPr>
            <a:spLocks noGrp="1"/>
          </p:cNvSpPr>
          <p:nvPr>
            <p:ph idx="1"/>
          </p:nvPr>
        </p:nvSpPr>
        <p:spPr/>
        <p:txBody>
          <a:bodyPr/>
          <a:lstStyle/>
          <a:p>
            <a:r>
              <a:rPr lang="en-US"/>
              <a:t>A deeply interesting algorithm I’ve seen used in a number of contexts</a:t>
            </a:r>
          </a:p>
          <a:p>
            <a:pPr lvl="1"/>
            <a:r>
              <a:rPr lang="en-US"/>
              <a:t>very hard to understand what it does</a:t>
            </a:r>
          </a:p>
          <a:p>
            <a:pPr lvl="1"/>
            <a:r>
              <a:rPr lang="en-US"/>
              <a:t>very heavy on the maths</a:t>
            </a:r>
          </a:p>
          <a:p>
            <a:r>
              <a:rPr lang="en-US"/>
              <a:t>Essentially an iterative algorithm</a:t>
            </a:r>
          </a:p>
          <a:p>
            <a:pPr lvl="1"/>
            <a:r>
              <a:rPr lang="en-US"/>
              <a:t>skips between “expectation” step and “maximization” step</a:t>
            </a:r>
          </a:p>
          <a:p>
            <a:pPr lvl="1"/>
            <a:r>
              <a:rPr lang="en-US"/>
              <a:t>tries to optimize the output of a function</a:t>
            </a:r>
          </a:p>
          <a:p>
            <a:r>
              <a:rPr lang="en-US"/>
              <a:t>Can be used for</a:t>
            </a:r>
          </a:p>
          <a:p>
            <a:pPr lvl="1"/>
            <a:r>
              <a:rPr lang="en-US"/>
              <a:t>clustering</a:t>
            </a:r>
          </a:p>
          <a:p>
            <a:pPr lvl="1"/>
            <a:r>
              <a:rPr lang="en-US"/>
              <a:t>a number of more specialized examples, too</a:t>
            </a:r>
          </a:p>
          <a:p>
            <a:pPr lvl="1"/>
            <a:endParaRPr lang="en-US"/>
          </a:p>
        </p:txBody>
      </p:sp>
    </p:spTree>
    <p:extLst>
      <p:ext uri="{BB962C8B-B14F-4D97-AF65-F5344CB8AC3E}">
        <p14:creationId xmlns:p14="http://schemas.microsoft.com/office/powerpoint/2010/main" val="3110550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PageRank</a:t>
            </a:r>
          </a:p>
        </p:txBody>
      </p:sp>
      <p:sp>
        <p:nvSpPr>
          <p:cNvPr id="4" name="Content Placeholder 3"/>
          <p:cNvSpPr>
            <a:spLocks noGrp="1"/>
          </p:cNvSpPr>
          <p:nvPr>
            <p:ph idx="1"/>
          </p:nvPr>
        </p:nvSpPr>
        <p:spPr/>
        <p:txBody>
          <a:bodyPr>
            <a:normAutofit/>
          </a:bodyPr>
          <a:lstStyle/>
          <a:p>
            <a:r>
              <a:rPr lang="en-US"/>
              <a:t>Basically a graph analysis algorithm</a:t>
            </a:r>
          </a:p>
          <a:p>
            <a:pPr lvl="1"/>
            <a:r>
              <a:rPr lang="en-US"/>
              <a:t>identifies the most prominent nodes</a:t>
            </a:r>
          </a:p>
          <a:p>
            <a:pPr lvl="1"/>
            <a:r>
              <a:rPr lang="en-US"/>
              <a:t>used for weighting search results on Google</a:t>
            </a:r>
          </a:p>
          <a:p>
            <a:r>
              <a:rPr lang="en-US"/>
              <a:t>Can be applied to any graph</a:t>
            </a:r>
          </a:p>
          <a:p>
            <a:pPr lvl="1"/>
            <a:r>
              <a:rPr lang="en-US"/>
              <a:t>for example an RDF data set</a:t>
            </a:r>
          </a:p>
          <a:p>
            <a:r>
              <a:rPr lang="en-US"/>
              <a:t>Basically works by simulating random walk</a:t>
            </a:r>
          </a:p>
          <a:p>
            <a:pPr lvl="1"/>
            <a:r>
              <a:rPr lang="en-US"/>
              <a:t>estimating the likelihood that a walker would be on a given node at a given time</a:t>
            </a:r>
          </a:p>
          <a:p>
            <a:pPr lvl="1"/>
            <a:r>
              <a:rPr lang="en-US"/>
              <a:t>actual implementation is linear algebra</a:t>
            </a:r>
          </a:p>
          <a:p>
            <a:r>
              <a:rPr lang="en-US"/>
              <a:t>The basic algorithm has some issues</a:t>
            </a:r>
          </a:p>
          <a:p>
            <a:pPr lvl="1"/>
            <a:r>
              <a:rPr lang="en-US"/>
              <a:t>“spider traps”</a:t>
            </a:r>
          </a:p>
          <a:p>
            <a:pPr lvl="1"/>
            <a:r>
              <a:rPr lang="en-US"/>
              <a:t>graph must be connected</a:t>
            </a:r>
          </a:p>
          <a:p>
            <a:pPr lvl="1"/>
            <a:r>
              <a:rPr lang="en-US"/>
              <a:t>straightforward solutions to these exist</a:t>
            </a:r>
          </a:p>
        </p:txBody>
      </p:sp>
    </p:spTree>
    <p:extLst>
      <p:ext uri="{BB962C8B-B14F-4D97-AF65-F5344CB8AC3E}">
        <p14:creationId xmlns:p14="http://schemas.microsoft.com/office/powerpoint/2010/main" val="1347928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a:t>
            </a:r>
          </a:p>
        </p:txBody>
      </p:sp>
      <p:sp>
        <p:nvSpPr>
          <p:cNvPr id="4" name="Content Placeholder 3"/>
          <p:cNvSpPr>
            <a:spLocks noGrp="1"/>
          </p:cNvSpPr>
          <p:nvPr>
            <p:ph idx="1"/>
          </p:nvPr>
        </p:nvSpPr>
        <p:spPr/>
        <p:txBody>
          <a:bodyPr/>
          <a:lstStyle/>
          <a:p>
            <a:r>
              <a:rPr lang="en-US"/>
              <a:t>Algorithm for “ensemble learning”</a:t>
            </a:r>
          </a:p>
          <a:p>
            <a:r>
              <a:rPr lang="en-US"/>
              <a:t>That is, for combining several algorithms</a:t>
            </a:r>
          </a:p>
          <a:p>
            <a:pPr lvl="1"/>
            <a:r>
              <a:rPr lang="en-US"/>
              <a:t>and training them on the same data</a:t>
            </a:r>
          </a:p>
          <a:p>
            <a:r>
              <a:rPr lang="en-US"/>
              <a:t>Combining more algorithms can be very effective</a:t>
            </a:r>
          </a:p>
          <a:p>
            <a:pPr lvl="1"/>
            <a:r>
              <a:rPr lang="en-US"/>
              <a:t>usually better than a single algorithm</a:t>
            </a:r>
          </a:p>
          <a:p>
            <a:r>
              <a:rPr lang="en-US"/>
              <a:t>AdaBoost basically weights training samples</a:t>
            </a:r>
          </a:p>
          <a:p>
            <a:pPr lvl="1"/>
            <a:r>
              <a:rPr lang="en-US"/>
              <a:t>giving the most weight to those which are classified the worst</a:t>
            </a:r>
          </a:p>
        </p:txBody>
      </p:sp>
    </p:spTree>
    <p:extLst>
      <p:ext uri="{BB962C8B-B14F-4D97-AF65-F5344CB8AC3E}">
        <p14:creationId xmlns:p14="http://schemas.microsoft.com/office/powerpoint/2010/main" val="33989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Recommendations</a:t>
            </a:r>
          </a:p>
        </p:txBody>
      </p:sp>
    </p:spTree>
    <p:extLst>
      <p:ext uri="{BB962C8B-B14F-4D97-AF65-F5344CB8AC3E}">
        <p14:creationId xmlns:p14="http://schemas.microsoft.com/office/powerpoint/2010/main" val="1783807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Collaborative filtering</a:t>
            </a:r>
          </a:p>
        </p:txBody>
      </p:sp>
      <p:sp>
        <p:nvSpPr>
          <p:cNvPr id="3" name="Content Placeholder 2"/>
          <p:cNvSpPr>
            <a:spLocks noGrp="1"/>
          </p:cNvSpPr>
          <p:nvPr>
            <p:ph idx="1"/>
          </p:nvPr>
        </p:nvSpPr>
        <p:spPr/>
        <p:txBody>
          <a:bodyPr/>
          <a:lstStyle/>
          <a:p>
            <a:r>
              <a:rPr lang="en-US"/>
              <a:t>Basically, you’ve got some set of </a:t>
            </a:r>
            <a:r>
              <a:rPr lang="en-US" i="1"/>
              <a:t>items</a:t>
            </a:r>
            <a:endParaRPr lang="en-US"/>
          </a:p>
          <a:p>
            <a:pPr lvl="1"/>
            <a:r>
              <a:rPr lang="en-US"/>
              <a:t>these can be movies, books, beers, whatever</a:t>
            </a:r>
          </a:p>
          <a:p>
            <a:r>
              <a:rPr lang="en-US"/>
              <a:t>You’ve also got </a:t>
            </a:r>
            <a:r>
              <a:rPr lang="en-US" i="1"/>
              <a:t>ratings</a:t>
            </a:r>
            <a:r>
              <a:rPr lang="en-US"/>
              <a:t> from </a:t>
            </a:r>
            <a:r>
              <a:rPr lang="en-US" i="1"/>
              <a:t>users</a:t>
            </a:r>
            <a:endParaRPr lang="en-US"/>
          </a:p>
          <a:p>
            <a:pPr lvl="1"/>
            <a:r>
              <a:rPr lang="en-US"/>
              <a:t>on a scale of 1-5, 1-10, whatever</a:t>
            </a:r>
          </a:p>
          <a:p>
            <a:r>
              <a:rPr lang="en-US"/>
              <a:t>Can you use this to recommend items to a user, based on their ratings?</a:t>
            </a:r>
          </a:p>
          <a:p>
            <a:pPr lvl="1"/>
            <a:r>
              <a:rPr lang="en-US"/>
              <a:t>if you use the connection between their ratings and other people’s ratings, it’s called </a:t>
            </a:r>
            <a:r>
              <a:rPr lang="en-US" i="1"/>
              <a:t>collaborative filtering</a:t>
            </a:r>
          </a:p>
          <a:p>
            <a:pPr lvl="1"/>
            <a:r>
              <a:rPr lang="en-US"/>
              <a:t>other approaches are possible</a:t>
            </a:r>
          </a:p>
        </p:txBody>
      </p:sp>
    </p:spTree>
    <p:extLst>
      <p:ext uri="{BB962C8B-B14F-4D97-AF65-F5344CB8AC3E}">
        <p14:creationId xmlns:p14="http://schemas.microsoft.com/office/powerpoint/2010/main" val="419102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Feature-based recommendation</a:t>
            </a:r>
          </a:p>
        </p:txBody>
      </p:sp>
      <p:sp>
        <p:nvSpPr>
          <p:cNvPr id="4" name="Content Placeholder 3"/>
          <p:cNvSpPr>
            <a:spLocks noGrp="1"/>
          </p:cNvSpPr>
          <p:nvPr>
            <p:ph idx="1"/>
          </p:nvPr>
        </p:nvSpPr>
        <p:spPr/>
        <p:txBody>
          <a:bodyPr/>
          <a:lstStyle/>
          <a:p>
            <a:r>
              <a:rPr lang="en-US"/>
              <a:t>Use user’s ratings of items</a:t>
            </a:r>
          </a:p>
          <a:p>
            <a:pPr lvl="1"/>
            <a:r>
              <a:rPr lang="en-US"/>
              <a:t>run an algorithm to learn what features of items the user likes</a:t>
            </a:r>
          </a:p>
          <a:p>
            <a:r>
              <a:rPr lang="en-US"/>
              <a:t>Can be difficult to apply because</a:t>
            </a:r>
          </a:p>
          <a:p>
            <a:pPr lvl="1"/>
            <a:r>
              <a:rPr lang="en-US"/>
              <a:t>requires detailed information about items</a:t>
            </a:r>
          </a:p>
          <a:p>
            <a:pPr lvl="1"/>
            <a:r>
              <a:rPr lang="en-US"/>
              <a:t>key features may not be present in data</a:t>
            </a:r>
          </a:p>
          <a:p>
            <a:r>
              <a:rPr lang="en-US"/>
              <a:t>Recommending music may be difficult, for example</a:t>
            </a:r>
          </a:p>
        </p:txBody>
      </p:sp>
    </p:spTree>
    <p:extLst>
      <p:ext uri="{BB962C8B-B14F-4D97-AF65-F5344CB8AC3E}">
        <p14:creationId xmlns:p14="http://schemas.microsoft.com/office/powerpoint/2010/main" val="410619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4300"/>
            <a:ext cx="9144000" cy="6623478"/>
          </a:xfrm>
          <a:prstGeom prst="rect">
            <a:avLst/>
          </a:prstGeom>
        </p:spPr>
      </p:pic>
    </p:spTree>
    <p:extLst>
      <p:ext uri="{BB962C8B-B14F-4D97-AF65-F5344CB8AC3E}">
        <p14:creationId xmlns:p14="http://schemas.microsoft.com/office/powerpoint/2010/main" val="773426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simple idea</a:t>
            </a:r>
          </a:p>
        </p:txBody>
      </p:sp>
      <p:sp>
        <p:nvSpPr>
          <p:cNvPr id="3" name="Content Placeholder 2"/>
          <p:cNvSpPr>
            <a:spLocks noGrp="1"/>
          </p:cNvSpPr>
          <p:nvPr>
            <p:ph idx="1"/>
          </p:nvPr>
        </p:nvSpPr>
        <p:spPr/>
        <p:txBody>
          <a:bodyPr/>
          <a:lstStyle/>
          <a:p>
            <a:r>
              <a:rPr lang="en-US"/>
              <a:t>If we can find ratings from people similar to you, we can see what they liked</a:t>
            </a:r>
          </a:p>
          <a:p>
            <a:pPr lvl="1"/>
            <a:r>
              <a:rPr lang="en-US"/>
              <a:t>the assumption is that you should also like it, since your other ratings agreed so well</a:t>
            </a:r>
          </a:p>
          <a:p>
            <a:r>
              <a:rPr lang="en-US"/>
              <a:t>You can take the average ratings of the </a:t>
            </a:r>
            <a:r>
              <a:rPr lang="en-US" i="1"/>
              <a:t>k</a:t>
            </a:r>
            <a:r>
              <a:rPr lang="en-US"/>
              <a:t> people most similar to you</a:t>
            </a:r>
          </a:p>
          <a:p>
            <a:pPr lvl="1"/>
            <a:r>
              <a:rPr lang="en-US"/>
              <a:t>then display the items with the highest averages</a:t>
            </a:r>
          </a:p>
          <a:p>
            <a:r>
              <a:rPr lang="en-US"/>
              <a:t>This approach is called </a:t>
            </a:r>
            <a:r>
              <a:rPr lang="en-US" i="1"/>
              <a:t>k-nearest neighbours</a:t>
            </a:r>
          </a:p>
          <a:p>
            <a:pPr lvl="1"/>
            <a:r>
              <a:rPr lang="en-US"/>
              <a:t>it’s simple, computationally inexpensive, and works pretty well</a:t>
            </a:r>
          </a:p>
          <a:p>
            <a:pPr lvl="1"/>
            <a:r>
              <a:rPr lang="en-US"/>
              <a:t>there are, however, some tricks involved</a:t>
            </a:r>
          </a:p>
        </p:txBody>
      </p:sp>
    </p:spTree>
    <p:extLst>
      <p:ext uri="{BB962C8B-B14F-4D97-AF65-F5344CB8AC3E}">
        <p14:creationId xmlns:p14="http://schemas.microsoft.com/office/powerpoint/2010/main" val="508549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Similarity functions</a:t>
            </a:r>
          </a:p>
        </p:txBody>
      </p:sp>
      <p:sp>
        <p:nvSpPr>
          <p:cNvPr id="3" name="Content Placeholder 2"/>
          <p:cNvSpPr>
            <a:spLocks noGrp="1"/>
          </p:cNvSpPr>
          <p:nvPr>
            <p:ph idx="1"/>
          </p:nvPr>
        </p:nvSpPr>
        <p:spPr/>
        <p:txBody>
          <a:bodyPr/>
          <a:lstStyle/>
          <a:p>
            <a:r>
              <a:rPr lang="en-US"/>
              <a:t>Minkowski distance</a:t>
            </a:r>
          </a:p>
          <a:p>
            <a:pPr lvl="1"/>
            <a:r>
              <a:rPr lang="en-US"/>
              <a:t>basically geometric distance, generalized to any number of dimensions</a:t>
            </a:r>
          </a:p>
          <a:p>
            <a:r>
              <a:rPr lang="en-US"/>
              <a:t>Pearson correlation coefficient</a:t>
            </a:r>
          </a:p>
          <a:p>
            <a:r>
              <a:rPr lang="en-US"/>
              <a:t>Vector cosine</a:t>
            </a:r>
          </a:p>
          <a:p>
            <a:pPr lvl="1"/>
            <a:r>
              <a:rPr lang="en-US"/>
              <a:t>measures angle between vectors</a:t>
            </a:r>
          </a:p>
          <a:p>
            <a:r>
              <a:rPr lang="en-US"/>
              <a:t>Root mean square error (RMSE)</a:t>
            </a:r>
          </a:p>
          <a:p>
            <a:pPr lvl="1"/>
            <a:r>
              <a:rPr lang="en-US"/>
              <a:t>square root of the mean of square differences between data values</a:t>
            </a:r>
          </a:p>
        </p:txBody>
      </p:sp>
    </p:spTree>
    <p:extLst>
      <p:ext uri="{BB962C8B-B14F-4D97-AF65-F5344CB8AC3E}">
        <p14:creationId xmlns:p14="http://schemas.microsoft.com/office/powerpoint/2010/main" val="3942771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Root Mean Square Error</a:t>
            </a:r>
          </a:p>
        </p:txBody>
      </p:sp>
      <p:sp>
        <p:nvSpPr>
          <p:cNvPr id="3" name="Content Placeholder 2"/>
          <p:cNvSpPr>
            <a:spLocks noGrp="1"/>
          </p:cNvSpPr>
          <p:nvPr>
            <p:ph idx="1"/>
          </p:nvPr>
        </p:nvSpPr>
        <p:spPr/>
        <p:txBody>
          <a:bodyPr>
            <a:normAutofit/>
          </a:bodyPr>
          <a:lstStyle/>
          <a:p>
            <a:r>
              <a:rPr lang="en-US"/>
              <a:t>This is a measure that’s often used to judge the quality of prediction</a:t>
            </a:r>
          </a:p>
          <a:p>
            <a:pPr lvl="1"/>
            <a:r>
              <a:rPr lang="en-US"/>
              <a:t>predicted value: x</a:t>
            </a:r>
          </a:p>
          <a:p>
            <a:pPr lvl="1"/>
            <a:r>
              <a:rPr lang="en-US"/>
              <a:t>actual value: y</a:t>
            </a:r>
          </a:p>
          <a:p>
            <a:r>
              <a:rPr lang="en-US"/>
              <a:t>For each pair of values, do</a:t>
            </a:r>
          </a:p>
          <a:p>
            <a:pPr lvl="1"/>
            <a:r>
              <a:rPr lang="en-US"/>
              <a:t>(y - x)</a:t>
            </a:r>
            <a:r>
              <a:rPr lang="en-US" baseline="30000"/>
              <a:t>2</a:t>
            </a:r>
          </a:p>
          <a:p>
            <a:r>
              <a:rPr lang="en-US"/>
              <a:t>Procedure</a:t>
            </a:r>
          </a:p>
          <a:p>
            <a:pPr lvl="1"/>
            <a:r>
              <a:rPr lang="en-US"/>
              <a:t>sum over all pairs, </a:t>
            </a:r>
          </a:p>
          <a:p>
            <a:pPr lvl="1"/>
            <a:r>
              <a:rPr lang="en-US"/>
              <a:t>divide by the number of values (to get average),</a:t>
            </a:r>
          </a:p>
          <a:p>
            <a:pPr lvl="1"/>
            <a:r>
              <a:rPr lang="en-US"/>
              <a:t>take the square root of that (to undo squaring)</a:t>
            </a:r>
          </a:p>
          <a:p>
            <a:r>
              <a:rPr lang="en-US"/>
              <a:t>We use the square because</a:t>
            </a:r>
          </a:p>
          <a:p>
            <a:pPr lvl="1"/>
            <a:r>
              <a:rPr lang="en-US"/>
              <a:t>that always gives us a positive number,</a:t>
            </a:r>
          </a:p>
          <a:p>
            <a:pPr lvl="1"/>
            <a:r>
              <a:rPr lang="en-US"/>
              <a:t>it emphasizes bigger deviations</a:t>
            </a:r>
          </a:p>
        </p:txBody>
      </p:sp>
    </p:spTree>
    <p:extLst>
      <p:ext uri="{BB962C8B-B14F-4D97-AF65-F5344CB8AC3E}">
        <p14:creationId xmlns:p14="http://schemas.microsoft.com/office/powerpoint/2010/main" val="910547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Naïve Bayes</a:t>
            </a:r>
          </a:p>
        </p:txBody>
      </p:sp>
    </p:spTree>
    <p:extLst>
      <p:ext uri="{BB962C8B-B14F-4D97-AF65-F5344CB8AC3E}">
        <p14:creationId xmlns:p14="http://schemas.microsoft.com/office/powerpoint/2010/main" val="1374126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Bayes’s Theorem</a:t>
            </a:r>
          </a:p>
        </p:txBody>
      </p:sp>
      <p:sp>
        <p:nvSpPr>
          <p:cNvPr id="4" name="Content Placeholder 3"/>
          <p:cNvSpPr>
            <a:spLocks noGrp="1"/>
          </p:cNvSpPr>
          <p:nvPr>
            <p:ph idx="1"/>
          </p:nvPr>
        </p:nvSpPr>
        <p:spPr/>
        <p:txBody>
          <a:bodyPr/>
          <a:lstStyle/>
          <a:p>
            <a:r>
              <a:rPr lang="en-US"/>
              <a:t>Basically a theorem for combining probabilities</a:t>
            </a:r>
          </a:p>
          <a:p>
            <a:pPr lvl="1"/>
            <a:r>
              <a:rPr lang="en-US"/>
              <a:t>I’ve observed A, which indicates H is true with probability 70%</a:t>
            </a:r>
          </a:p>
          <a:p>
            <a:pPr lvl="1"/>
            <a:r>
              <a:rPr lang="en-US"/>
              <a:t>I’ve also observed B, which indicates H is true with probability 85%</a:t>
            </a:r>
          </a:p>
          <a:p>
            <a:pPr lvl="1"/>
            <a:r>
              <a:rPr lang="en-US"/>
              <a:t>what should I conclude?</a:t>
            </a:r>
          </a:p>
          <a:p>
            <a:r>
              <a:rPr lang="en-US"/>
              <a:t>Naïve Bayes is basically using this theorem</a:t>
            </a:r>
          </a:p>
          <a:p>
            <a:pPr lvl="1"/>
            <a:r>
              <a:rPr lang="en-US"/>
              <a:t>with the assumption that A and B are indepedent</a:t>
            </a:r>
          </a:p>
          <a:p>
            <a:pPr lvl="1"/>
            <a:r>
              <a:rPr lang="en-US"/>
              <a:t>this assumption is nearly always false, hence “naïve”</a:t>
            </a:r>
          </a:p>
        </p:txBody>
      </p:sp>
    </p:spTree>
    <p:extLst>
      <p:ext uri="{BB962C8B-B14F-4D97-AF65-F5344CB8AC3E}">
        <p14:creationId xmlns:p14="http://schemas.microsoft.com/office/powerpoint/2010/main" val="735497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0863" y="3284984"/>
            <a:ext cx="4675353" cy="927010"/>
          </a:xfrm>
          <a:prstGeom prst="rect">
            <a:avLst/>
          </a:prstGeom>
        </p:spPr>
      </p:pic>
      <p:pic>
        <p:nvPicPr>
          <p:cNvPr id="6" name="Picture 5"/>
          <p:cNvPicPr>
            <a:picLocks noChangeAspect="1"/>
          </p:cNvPicPr>
          <p:nvPr/>
        </p:nvPicPr>
        <p:blipFill>
          <a:blip r:embed="rId4"/>
          <a:stretch>
            <a:fillRect/>
          </a:stretch>
        </p:blipFill>
        <p:spPr>
          <a:xfrm>
            <a:off x="1840863" y="2204864"/>
            <a:ext cx="4675353" cy="927010"/>
          </a:xfrm>
          <a:prstGeom prst="rect">
            <a:avLst/>
          </a:prstGeom>
        </p:spPr>
      </p:pic>
      <p:sp>
        <p:nvSpPr>
          <p:cNvPr id="2" name="Title 1"/>
          <p:cNvSpPr>
            <a:spLocks noGrp="1"/>
          </p:cNvSpPr>
          <p:nvPr>
            <p:ph type="title"/>
          </p:nvPr>
        </p:nvSpPr>
        <p:spPr/>
        <p:txBody>
          <a:bodyPr/>
          <a:lstStyle/>
          <a:p>
            <a:r>
              <a:rPr lang="en-US"/>
              <a:t>Simple example</a:t>
            </a:r>
          </a:p>
        </p:txBody>
      </p:sp>
      <p:sp>
        <p:nvSpPr>
          <p:cNvPr id="4" name="Content Placeholder 3"/>
          <p:cNvSpPr>
            <a:spLocks noGrp="1"/>
          </p:cNvSpPr>
          <p:nvPr>
            <p:ph idx="1"/>
          </p:nvPr>
        </p:nvSpPr>
        <p:spPr>
          <a:xfrm>
            <a:off x="683568" y="1429837"/>
            <a:ext cx="7776864" cy="4707224"/>
          </a:xfrm>
        </p:spPr>
        <p:txBody>
          <a:bodyPr/>
          <a:lstStyle/>
          <a:p>
            <a:r>
              <a:rPr lang="en-US" dirty="0"/>
              <a:t>Is the coin fair or not?</a:t>
            </a:r>
          </a:p>
          <a:p>
            <a:pPr lvl="1"/>
            <a:r>
              <a:rPr lang="en-US" dirty="0"/>
              <a:t>we throw it 10 times, get 9 heads and one tail</a:t>
            </a:r>
          </a:p>
          <a:p>
            <a:pPr lvl="1"/>
            <a:endParaRPr lang="en-US" dirty="0"/>
          </a:p>
          <a:p>
            <a:pPr marL="457200" lvl="1" indent="0">
              <a:buNone/>
            </a:pPr>
            <a:endParaRPr lang="en-US" dirty="0"/>
          </a:p>
          <a:p>
            <a:pPr lvl="1"/>
            <a:r>
              <a:rPr lang="en-US" dirty="0"/>
              <a:t>we try again, get 8 heads and two tails</a:t>
            </a:r>
          </a:p>
          <a:p>
            <a:pPr marL="457200" lvl="1" indent="0">
              <a:buNone/>
            </a:pPr>
            <a:endParaRPr lang="en-US" dirty="0"/>
          </a:p>
          <a:p>
            <a:pPr marL="457200" lvl="1" indent="0">
              <a:buNone/>
            </a:pPr>
            <a:endParaRPr lang="en-US" dirty="0"/>
          </a:p>
          <a:p>
            <a:r>
              <a:rPr lang="en-US" dirty="0"/>
              <a:t>What do we know now?</a:t>
            </a:r>
          </a:p>
          <a:p>
            <a:pPr lvl="1"/>
            <a:r>
              <a:rPr lang="en-US" dirty="0"/>
              <a:t>can combine data and recompute</a:t>
            </a:r>
          </a:p>
          <a:p>
            <a:pPr lvl="1"/>
            <a:r>
              <a:rPr lang="en-US" dirty="0"/>
              <a:t>or just use </a:t>
            </a:r>
            <a:r>
              <a:rPr lang="en-US" dirty="0" err="1"/>
              <a:t>Bayes’s</a:t>
            </a:r>
            <a:r>
              <a:rPr lang="en-US" dirty="0"/>
              <a:t> Theorem directly</a:t>
            </a:r>
          </a:p>
          <a:p>
            <a:pPr lvl="1"/>
            <a:endParaRPr lang="en-US" dirty="0"/>
          </a:p>
        </p:txBody>
      </p:sp>
      <p:sp>
        <p:nvSpPr>
          <p:cNvPr id="5" name="Rectangle 4"/>
          <p:cNvSpPr/>
          <p:nvPr/>
        </p:nvSpPr>
        <p:spPr>
          <a:xfrm>
            <a:off x="462705" y="6473153"/>
            <a:ext cx="4806280" cy="369332"/>
          </a:xfrm>
          <a:prstGeom prst="rect">
            <a:avLst/>
          </a:prstGeom>
        </p:spPr>
        <p:txBody>
          <a:bodyPr wrap="square">
            <a:spAutoFit/>
          </a:bodyPr>
          <a:lstStyle/>
          <a:p>
            <a:r>
              <a:rPr lang="pl-PL"/>
              <a:t>http://www.bbc.co.uk/news/magazine-22310186</a:t>
            </a:r>
            <a:endParaRPr lang="en-US"/>
          </a:p>
        </p:txBody>
      </p:sp>
      <p:pic>
        <p:nvPicPr>
          <p:cNvPr id="8" name="Picture 7"/>
          <p:cNvPicPr>
            <a:picLocks noChangeAspect="1"/>
          </p:cNvPicPr>
          <p:nvPr/>
        </p:nvPicPr>
        <p:blipFill>
          <a:blip r:embed="rId5"/>
          <a:stretch>
            <a:fillRect/>
          </a:stretch>
        </p:blipFill>
        <p:spPr>
          <a:xfrm>
            <a:off x="5621445" y="4365104"/>
            <a:ext cx="2658368" cy="618758"/>
          </a:xfrm>
          <a:prstGeom prst="rect">
            <a:avLst/>
          </a:prstGeom>
        </p:spPr>
      </p:pic>
      <p:sp>
        <p:nvSpPr>
          <p:cNvPr id="9" name="Rectangle 8"/>
          <p:cNvSpPr/>
          <p:nvPr/>
        </p:nvSpPr>
        <p:spPr>
          <a:xfrm>
            <a:off x="2627784" y="5473040"/>
            <a:ext cx="4572000" cy="646331"/>
          </a:xfrm>
          <a:prstGeom prst="rect">
            <a:avLst/>
          </a:prstGeom>
        </p:spPr>
        <p:txBody>
          <a:bodyPr>
            <a:spAutoFit/>
          </a:bodyPr>
          <a:lstStyle/>
          <a:p>
            <a:r>
              <a:rPr lang="tr-TR"/>
              <a:t>&gt;&gt;&gt; compute_bayes([0.92, 0.84])</a:t>
            </a:r>
          </a:p>
          <a:p>
            <a:r>
              <a:rPr lang="tr-TR"/>
              <a:t>0.9837067209775967</a:t>
            </a:r>
            <a:endParaRPr lang="en-US"/>
          </a:p>
        </p:txBody>
      </p:sp>
    </p:spTree>
    <p:extLst>
      <p:ext uri="{BB962C8B-B14F-4D97-AF65-F5344CB8AC3E}">
        <p14:creationId xmlns:p14="http://schemas.microsoft.com/office/powerpoint/2010/main" val="1567985822"/>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Linear regression</a:t>
            </a:r>
          </a:p>
        </p:txBody>
      </p:sp>
    </p:spTree>
    <p:extLst>
      <p:ext uri="{BB962C8B-B14F-4D97-AF65-F5344CB8AC3E}">
        <p14:creationId xmlns:p14="http://schemas.microsoft.com/office/powerpoint/2010/main" val="2577019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Linear regression</a:t>
            </a:r>
          </a:p>
        </p:txBody>
      </p:sp>
      <p:sp>
        <p:nvSpPr>
          <p:cNvPr id="5" name="Content Placeholder 4"/>
          <p:cNvSpPr>
            <a:spLocks noGrp="1"/>
          </p:cNvSpPr>
          <p:nvPr>
            <p:ph idx="1"/>
          </p:nvPr>
        </p:nvSpPr>
        <p:spPr/>
        <p:txBody>
          <a:bodyPr/>
          <a:lstStyle/>
          <a:p>
            <a:r>
              <a:rPr lang="en-US"/>
              <a:t>Let’s say we have a number of numerical parameters for an object</a:t>
            </a:r>
          </a:p>
          <a:p>
            <a:r>
              <a:rPr lang="en-US"/>
              <a:t>We want to use these to predict some other value</a:t>
            </a:r>
          </a:p>
          <a:p>
            <a:r>
              <a:rPr lang="en-US"/>
              <a:t>Examples</a:t>
            </a:r>
          </a:p>
          <a:p>
            <a:pPr lvl="1"/>
            <a:r>
              <a:rPr lang="en-US"/>
              <a:t>estimating real estate prices</a:t>
            </a:r>
          </a:p>
          <a:p>
            <a:pPr lvl="1"/>
            <a:r>
              <a:rPr lang="en-US"/>
              <a:t>predicting the rating of a beer</a:t>
            </a:r>
          </a:p>
          <a:p>
            <a:pPr lvl="1"/>
            <a:r>
              <a:rPr lang="en-US"/>
              <a:t>...</a:t>
            </a:r>
          </a:p>
        </p:txBody>
      </p:sp>
    </p:spTree>
    <p:extLst>
      <p:ext uri="{BB962C8B-B14F-4D97-AF65-F5344CB8AC3E}">
        <p14:creationId xmlns:p14="http://schemas.microsoft.com/office/powerpoint/2010/main" val="581163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Estimating real estate prices</a:t>
            </a:r>
          </a:p>
        </p:txBody>
      </p:sp>
      <p:sp>
        <p:nvSpPr>
          <p:cNvPr id="4" name="Content Placeholder 3"/>
          <p:cNvSpPr>
            <a:spLocks noGrp="1"/>
          </p:cNvSpPr>
          <p:nvPr>
            <p:ph idx="1"/>
          </p:nvPr>
        </p:nvSpPr>
        <p:spPr>
          <a:xfrm>
            <a:off x="467544" y="1412776"/>
            <a:ext cx="7128792" cy="5114088"/>
          </a:xfrm>
        </p:spPr>
        <p:txBody>
          <a:bodyPr>
            <a:normAutofit/>
          </a:bodyPr>
          <a:lstStyle/>
          <a:p>
            <a:r>
              <a:rPr lang="en-US"/>
              <a:t>Take parameters</a:t>
            </a:r>
          </a:p>
          <a:p>
            <a:pPr lvl="1"/>
            <a:r>
              <a:rPr lang="en-US"/>
              <a:t>x</a:t>
            </a:r>
            <a:r>
              <a:rPr lang="en-US" baseline="-25000"/>
              <a:t>1</a:t>
            </a:r>
            <a:r>
              <a:rPr lang="en-US"/>
              <a:t> 	square meters</a:t>
            </a:r>
          </a:p>
          <a:p>
            <a:pPr lvl="1"/>
            <a:r>
              <a:rPr lang="en-US"/>
              <a:t>x</a:t>
            </a:r>
            <a:r>
              <a:rPr lang="en-US" baseline="-25000"/>
              <a:t>2</a:t>
            </a:r>
            <a:r>
              <a:rPr lang="en-US"/>
              <a:t>	number of rooms</a:t>
            </a:r>
          </a:p>
          <a:p>
            <a:pPr lvl="1"/>
            <a:r>
              <a:rPr lang="en-US"/>
              <a:t>x</a:t>
            </a:r>
            <a:r>
              <a:rPr lang="en-US" baseline="-25000"/>
              <a:t>3</a:t>
            </a:r>
            <a:r>
              <a:rPr lang="en-US"/>
              <a:t>	number of floors</a:t>
            </a:r>
          </a:p>
          <a:p>
            <a:pPr lvl="1"/>
            <a:r>
              <a:rPr lang="en-US"/>
              <a:t>x</a:t>
            </a:r>
            <a:r>
              <a:rPr lang="en-US" baseline="-25000"/>
              <a:t>4</a:t>
            </a:r>
            <a:r>
              <a:rPr lang="en-US"/>
              <a:t>	energy cost per year</a:t>
            </a:r>
          </a:p>
          <a:p>
            <a:pPr lvl="1"/>
            <a:r>
              <a:rPr lang="en-US"/>
              <a:t>x</a:t>
            </a:r>
            <a:r>
              <a:rPr lang="en-US" baseline="-25000"/>
              <a:t>5</a:t>
            </a:r>
            <a:r>
              <a:rPr lang="en-US"/>
              <a:t>	meters to nearest subway station</a:t>
            </a:r>
          </a:p>
          <a:p>
            <a:pPr lvl="1"/>
            <a:r>
              <a:rPr lang="en-US"/>
              <a:t>x</a:t>
            </a:r>
            <a:r>
              <a:rPr lang="en-US" baseline="-25000"/>
              <a:t>6</a:t>
            </a:r>
            <a:r>
              <a:rPr lang="en-US"/>
              <a:t>	years since built</a:t>
            </a:r>
          </a:p>
          <a:p>
            <a:pPr lvl="1"/>
            <a:r>
              <a:rPr lang="en-US"/>
              <a:t>x</a:t>
            </a:r>
            <a:r>
              <a:rPr lang="en-US" baseline="-25000"/>
              <a:t>7</a:t>
            </a:r>
            <a:r>
              <a:rPr lang="en-US"/>
              <a:t>	years since last refurbished</a:t>
            </a:r>
          </a:p>
          <a:p>
            <a:pPr lvl="1"/>
            <a:r>
              <a:rPr lang="en-US"/>
              <a:t>...</a:t>
            </a:r>
          </a:p>
          <a:p>
            <a:r>
              <a:rPr lang="en-US"/>
              <a:t>a x</a:t>
            </a:r>
            <a:r>
              <a:rPr lang="en-US" baseline="-25000"/>
              <a:t>1</a:t>
            </a:r>
            <a:r>
              <a:rPr lang="en-US"/>
              <a:t> + b x</a:t>
            </a:r>
            <a:r>
              <a:rPr lang="en-US" baseline="-25000"/>
              <a:t>2</a:t>
            </a:r>
            <a:r>
              <a:rPr lang="en-US"/>
              <a:t> + c x</a:t>
            </a:r>
            <a:r>
              <a:rPr lang="en-US" baseline="-25000"/>
              <a:t>3</a:t>
            </a:r>
            <a:r>
              <a:rPr lang="en-US"/>
              <a:t> + </a:t>
            </a:r>
            <a:r>
              <a:rPr lang="en-US" baseline="-25000"/>
              <a:t>...</a:t>
            </a:r>
            <a:r>
              <a:rPr lang="en-US"/>
              <a:t> = price</a:t>
            </a:r>
          </a:p>
          <a:p>
            <a:pPr lvl="1"/>
            <a:r>
              <a:rPr lang="en-US"/>
              <a:t>strip out the x-es and you have a vector</a:t>
            </a:r>
          </a:p>
          <a:p>
            <a:pPr lvl="1"/>
            <a:r>
              <a:rPr lang="en-US"/>
              <a:t>collect N samples of real flats with prices = matrix</a:t>
            </a:r>
          </a:p>
          <a:p>
            <a:pPr lvl="1"/>
            <a:r>
              <a:rPr lang="en-US"/>
              <a:t>welcome to the world of linear algebra</a:t>
            </a:r>
          </a:p>
        </p:txBody>
      </p:sp>
    </p:spTree>
    <p:extLst>
      <p:ext uri="{BB962C8B-B14F-4D97-AF65-F5344CB8AC3E}">
        <p14:creationId xmlns:p14="http://schemas.microsoft.com/office/powerpoint/2010/main" val="396929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data set: beer ratings</a:t>
            </a:r>
          </a:p>
        </p:txBody>
      </p:sp>
      <p:sp>
        <p:nvSpPr>
          <p:cNvPr id="4" name="Content Placeholder 3"/>
          <p:cNvSpPr>
            <a:spLocks noGrp="1"/>
          </p:cNvSpPr>
          <p:nvPr>
            <p:ph idx="1"/>
          </p:nvPr>
        </p:nvSpPr>
        <p:spPr/>
        <p:txBody>
          <a:bodyPr/>
          <a:lstStyle/>
          <a:p>
            <a:r>
              <a:rPr lang="en-US"/>
              <a:t>Ratebeer.com</a:t>
            </a:r>
          </a:p>
          <a:p>
            <a:pPr lvl="1"/>
            <a:r>
              <a:rPr lang="en-US"/>
              <a:t>a web site for rating beer</a:t>
            </a:r>
          </a:p>
          <a:p>
            <a:pPr lvl="1"/>
            <a:r>
              <a:rPr lang="en-US"/>
              <a:t>scale of 0.5 to 5.0</a:t>
            </a:r>
          </a:p>
          <a:p>
            <a:r>
              <a:rPr lang="en-US"/>
              <a:t>For each beer we know</a:t>
            </a:r>
          </a:p>
          <a:p>
            <a:pPr lvl="1"/>
            <a:r>
              <a:rPr lang="en-US"/>
              <a:t>alcohol %</a:t>
            </a:r>
          </a:p>
          <a:p>
            <a:pPr lvl="1"/>
            <a:r>
              <a:rPr lang="en-US"/>
              <a:t>country of origin</a:t>
            </a:r>
          </a:p>
          <a:p>
            <a:pPr lvl="1"/>
            <a:r>
              <a:rPr lang="en-US"/>
              <a:t>brewery</a:t>
            </a:r>
          </a:p>
          <a:p>
            <a:pPr lvl="1"/>
            <a:r>
              <a:rPr lang="en-US"/>
              <a:t>beer style (IPA, pilsener, stout, ...)</a:t>
            </a:r>
          </a:p>
          <a:p>
            <a:r>
              <a:rPr lang="en-US"/>
              <a:t>But ... only one attribute is numeric!</a:t>
            </a:r>
          </a:p>
          <a:p>
            <a:pPr lvl="1"/>
            <a:r>
              <a:rPr lang="en-US"/>
              <a:t>how to solve?</a:t>
            </a:r>
          </a:p>
          <a:p>
            <a:pPr marL="0" indent="0">
              <a:buNone/>
            </a:pPr>
            <a:endParaRPr lang="en-US"/>
          </a:p>
        </p:txBody>
      </p:sp>
      <p:pic>
        <p:nvPicPr>
          <p:cNvPr id="7" name="Picture 6"/>
          <p:cNvPicPr>
            <a:picLocks noChangeAspect="1"/>
          </p:cNvPicPr>
          <p:nvPr/>
        </p:nvPicPr>
        <p:blipFill>
          <a:blip r:embed="rId2"/>
          <a:stretch>
            <a:fillRect/>
          </a:stretch>
        </p:blipFill>
        <p:spPr>
          <a:xfrm>
            <a:off x="6732240" y="5494075"/>
            <a:ext cx="2286000" cy="660400"/>
          </a:xfrm>
          <a:prstGeom prst="rect">
            <a:avLst/>
          </a:prstGeom>
        </p:spPr>
      </p:pic>
    </p:spTree>
    <p:extLst>
      <p:ext uri="{BB962C8B-B14F-4D97-AF65-F5344CB8AC3E}">
        <p14:creationId xmlns:p14="http://schemas.microsoft.com/office/powerpoint/2010/main" val="1169912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big data?</a:t>
            </a:r>
          </a:p>
        </p:txBody>
      </p:sp>
      <p:pic>
        <p:nvPicPr>
          <p:cNvPr id="6" name="Picture 5"/>
          <p:cNvPicPr>
            <a:picLocks noChangeAspect="1"/>
          </p:cNvPicPr>
          <p:nvPr/>
        </p:nvPicPr>
        <p:blipFill>
          <a:blip r:embed="rId2"/>
          <a:stretch>
            <a:fillRect/>
          </a:stretch>
        </p:blipFill>
        <p:spPr>
          <a:xfrm>
            <a:off x="755576" y="2996952"/>
            <a:ext cx="2907804" cy="2907804"/>
          </a:xfrm>
          <a:prstGeom prst="rect">
            <a:avLst/>
          </a:prstGeom>
        </p:spPr>
      </p:pic>
      <p:sp>
        <p:nvSpPr>
          <p:cNvPr id="7" name="Oval Callout 6"/>
          <p:cNvSpPr/>
          <p:nvPr/>
        </p:nvSpPr>
        <p:spPr>
          <a:xfrm>
            <a:off x="323528" y="1412776"/>
            <a:ext cx="2232248" cy="1656184"/>
          </a:xfrm>
          <a:prstGeom prst="wedgeEllipseCallout">
            <a:avLst>
              <a:gd name="adj1" fmla="val 15489"/>
              <a:gd name="adj2" fmla="val 5556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Big Data is any thing which is crash Excel.</a:t>
            </a:r>
          </a:p>
        </p:txBody>
      </p:sp>
      <p:sp>
        <p:nvSpPr>
          <p:cNvPr id="8" name="Oval Callout 7"/>
          <p:cNvSpPr/>
          <p:nvPr/>
        </p:nvSpPr>
        <p:spPr>
          <a:xfrm>
            <a:off x="2843808" y="1340768"/>
            <a:ext cx="3024336" cy="1944216"/>
          </a:xfrm>
          <a:prstGeom prst="wedgeEllipseCallout">
            <a:avLst>
              <a:gd name="adj1" fmla="val -57607"/>
              <a:gd name="adj2" fmla="val 5253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Small Data is when is fit in RAM. Big Data is when is crash because is not fit in RAM.</a:t>
            </a:r>
          </a:p>
        </p:txBody>
      </p:sp>
      <p:sp>
        <p:nvSpPr>
          <p:cNvPr id="9" name="TextBox 8"/>
          <p:cNvSpPr txBox="1"/>
          <p:nvPr/>
        </p:nvSpPr>
        <p:spPr>
          <a:xfrm>
            <a:off x="4465780" y="4437112"/>
            <a:ext cx="3490596" cy="923330"/>
          </a:xfrm>
          <a:prstGeom prst="rect">
            <a:avLst/>
          </a:prstGeom>
          <a:noFill/>
        </p:spPr>
        <p:txBody>
          <a:bodyPr wrap="none" rtlCol="0">
            <a:spAutoFit/>
          </a:bodyPr>
          <a:lstStyle/>
          <a:p>
            <a:r>
              <a:rPr lang="en-US"/>
              <a:t>Or, in other words, Big Data is data</a:t>
            </a:r>
          </a:p>
          <a:p>
            <a:r>
              <a:rPr lang="en-US"/>
              <a:t>in volumes too great to process by</a:t>
            </a:r>
          </a:p>
          <a:p>
            <a:r>
              <a:rPr lang="en-US"/>
              <a:t>traditional methods.</a:t>
            </a:r>
          </a:p>
        </p:txBody>
      </p:sp>
      <p:sp>
        <p:nvSpPr>
          <p:cNvPr id="10" name="Rectangle 9"/>
          <p:cNvSpPr/>
          <p:nvPr/>
        </p:nvSpPr>
        <p:spPr>
          <a:xfrm>
            <a:off x="683568" y="5877272"/>
            <a:ext cx="3365024" cy="369332"/>
          </a:xfrm>
          <a:prstGeom prst="rect">
            <a:avLst/>
          </a:prstGeom>
        </p:spPr>
        <p:txBody>
          <a:bodyPr wrap="none">
            <a:spAutoFit/>
          </a:bodyPr>
          <a:lstStyle/>
          <a:p>
            <a:r>
              <a:rPr lang="en-US"/>
              <a:t>https://twitter.com/devops_borat</a:t>
            </a:r>
          </a:p>
        </p:txBody>
      </p:sp>
    </p:spTree>
    <p:extLst>
      <p:ext uri="{BB962C8B-B14F-4D97-AF65-F5344CB8AC3E}">
        <p14:creationId xmlns:p14="http://schemas.microsoft.com/office/powerpoint/2010/main" val="5855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9500816"/>
              </p:ext>
            </p:extLst>
          </p:nvPr>
        </p:nvGraphicFramePr>
        <p:xfrm>
          <a:off x="468313" y="1412875"/>
          <a:ext cx="7775580" cy="2357120"/>
        </p:xfrm>
        <a:graphic>
          <a:graphicData uri="http://schemas.openxmlformats.org/drawingml/2006/table">
            <a:tbl>
              <a:tblPr firstRow="1" bandRow="1">
                <a:tableStyleId>{5C22544A-7EE6-4342-B048-85BDC9FD1C3A}</a:tableStyleId>
              </a:tblPr>
              <a:tblGrid>
                <a:gridCol w="777558">
                  <a:extLst>
                    <a:ext uri="{9D8B030D-6E8A-4147-A177-3AD203B41FA5}">
                      <a16:colId xmlns:a16="http://schemas.microsoft.com/office/drawing/2014/main" val="20000"/>
                    </a:ext>
                  </a:extLst>
                </a:gridCol>
                <a:gridCol w="777558">
                  <a:extLst>
                    <a:ext uri="{9D8B030D-6E8A-4147-A177-3AD203B41FA5}">
                      <a16:colId xmlns:a16="http://schemas.microsoft.com/office/drawing/2014/main" val="20001"/>
                    </a:ext>
                  </a:extLst>
                </a:gridCol>
                <a:gridCol w="777558">
                  <a:extLst>
                    <a:ext uri="{9D8B030D-6E8A-4147-A177-3AD203B41FA5}">
                      <a16:colId xmlns:a16="http://schemas.microsoft.com/office/drawing/2014/main" val="20002"/>
                    </a:ext>
                  </a:extLst>
                </a:gridCol>
                <a:gridCol w="777558">
                  <a:extLst>
                    <a:ext uri="{9D8B030D-6E8A-4147-A177-3AD203B41FA5}">
                      <a16:colId xmlns:a16="http://schemas.microsoft.com/office/drawing/2014/main" val="20003"/>
                    </a:ext>
                  </a:extLst>
                </a:gridCol>
                <a:gridCol w="777558">
                  <a:extLst>
                    <a:ext uri="{9D8B030D-6E8A-4147-A177-3AD203B41FA5}">
                      <a16:colId xmlns:a16="http://schemas.microsoft.com/office/drawing/2014/main" val="20004"/>
                    </a:ext>
                  </a:extLst>
                </a:gridCol>
                <a:gridCol w="777558">
                  <a:extLst>
                    <a:ext uri="{9D8B030D-6E8A-4147-A177-3AD203B41FA5}">
                      <a16:colId xmlns:a16="http://schemas.microsoft.com/office/drawing/2014/main" val="20005"/>
                    </a:ext>
                  </a:extLst>
                </a:gridCol>
                <a:gridCol w="777558">
                  <a:extLst>
                    <a:ext uri="{9D8B030D-6E8A-4147-A177-3AD203B41FA5}">
                      <a16:colId xmlns:a16="http://schemas.microsoft.com/office/drawing/2014/main" val="20006"/>
                    </a:ext>
                  </a:extLst>
                </a:gridCol>
                <a:gridCol w="777558">
                  <a:extLst>
                    <a:ext uri="{9D8B030D-6E8A-4147-A177-3AD203B41FA5}">
                      <a16:colId xmlns:a16="http://schemas.microsoft.com/office/drawing/2014/main" val="20007"/>
                    </a:ext>
                  </a:extLst>
                </a:gridCol>
                <a:gridCol w="777558">
                  <a:extLst>
                    <a:ext uri="{9D8B030D-6E8A-4147-A177-3AD203B41FA5}">
                      <a16:colId xmlns:a16="http://schemas.microsoft.com/office/drawing/2014/main" val="20008"/>
                    </a:ext>
                  </a:extLst>
                </a:gridCol>
                <a:gridCol w="777558">
                  <a:extLst>
                    <a:ext uri="{9D8B030D-6E8A-4147-A177-3AD203B41FA5}">
                      <a16:colId xmlns:a16="http://schemas.microsoft.com/office/drawing/2014/main" val="20009"/>
                    </a:ext>
                  </a:extLst>
                </a:gridCol>
              </a:tblGrid>
              <a:tr h="370840">
                <a:tc>
                  <a:txBody>
                    <a:bodyPr/>
                    <a:lstStyle/>
                    <a:p>
                      <a:r>
                        <a:rPr lang="en-US"/>
                        <a:t>ABV</a:t>
                      </a:r>
                    </a:p>
                  </a:txBody>
                  <a:tcPr/>
                </a:tc>
                <a:tc>
                  <a:txBody>
                    <a:bodyPr/>
                    <a:lstStyle/>
                    <a:p>
                      <a:r>
                        <a:rPr lang="en-US"/>
                        <a:t>.se</a:t>
                      </a:r>
                    </a:p>
                  </a:txBody>
                  <a:tcPr/>
                </a:tc>
                <a:tc>
                  <a:txBody>
                    <a:bodyPr/>
                    <a:lstStyle/>
                    <a:p>
                      <a:r>
                        <a:rPr lang="en-US"/>
                        <a:t>.nl</a:t>
                      </a:r>
                    </a:p>
                  </a:txBody>
                  <a:tcPr/>
                </a:tc>
                <a:tc>
                  <a:txBody>
                    <a:bodyPr/>
                    <a:lstStyle/>
                    <a:p>
                      <a:r>
                        <a:rPr lang="en-US"/>
                        <a:t>.us</a:t>
                      </a:r>
                    </a:p>
                  </a:txBody>
                  <a:tcPr/>
                </a:tc>
                <a:tc>
                  <a:txBody>
                    <a:bodyPr/>
                    <a:lstStyle/>
                    <a:p>
                      <a:r>
                        <a:rPr lang="en-US"/>
                        <a:t>.uk</a:t>
                      </a:r>
                    </a:p>
                  </a:txBody>
                  <a:tcPr/>
                </a:tc>
                <a:tc>
                  <a:txBody>
                    <a:bodyPr/>
                    <a:lstStyle/>
                    <a:p>
                      <a:r>
                        <a:rPr lang="en-US"/>
                        <a:t>IIPA</a:t>
                      </a:r>
                    </a:p>
                  </a:txBody>
                  <a:tcPr/>
                </a:tc>
                <a:tc>
                  <a:txBody>
                    <a:bodyPr/>
                    <a:lstStyle/>
                    <a:p>
                      <a:r>
                        <a:rPr lang="en-US"/>
                        <a:t>Black</a:t>
                      </a:r>
                      <a:r>
                        <a:rPr lang="en-US" baseline="0"/>
                        <a:t> </a:t>
                      </a:r>
                      <a:r>
                        <a:rPr lang="en-US"/>
                        <a:t>IPA</a:t>
                      </a:r>
                    </a:p>
                  </a:txBody>
                  <a:tcPr/>
                </a:tc>
                <a:tc>
                  <a:txBody>
                    <a:bodyPr/>
                    <a:lstStyle/>
                    <a:p>
                      <a:r>
                        <a:rPr lang="en-US"/>
                        <a:t>Pale ale</a:t>
                      </a:r>
                    </a:p>
                  </a:txBody>
                  <a:tcPr/>
                </a:tc>
                <a:tc>
                  <a:txBody>
                    <a:bodyPr/>
                    <a:lstStyle/>
                    <a:p>
                      <a:r>
                        <a:rPr lang="en-US"/>
                        <a:t>Bitter</a:t>
                      </a:r>
                    </a:p>
                  </a:txBody>
                  <a:tcPr/>
                </a:tc>
                <a:tc>
                  <a:txBody>
                    <a:bodyPr/>
                    <a:lstStyle/>
                    <a:p>
                      <a:r>
                        <a:rPr lang="en-US" sz="1600"/>
                        <a:t>Rating</a:t>
                      </a:r>
                    </a:p>
                  </a:txBody>
                  <a:tcPr/>
                </a:tc>
                <a:extLst>
                  <a:ext uri="{0D108BD9-81ED-4DB2-BD59-A6C34878D82A}">
                    <a16:rowId xmlns:a16="http://schemas.microsoft.com/office/drawing/2014/main" val="10000"/>
                  </a:ext>
                </a:extLst>
              </a:tr>
              <a:tr h="370840">
                <a:tc>
                  <a:txBody>
                    <a:bodyPr/>
                    <a:lstStyle/>
                    <a:p>
                      <a:r>
                        <a:rPr lang="en-US"/>
                        <a:t>8.5</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3.5</a:t>
                      </a:r>
                    </a:p>
                  </a:txBody>
                  <a:tcPr/>
                </a:tc>
                <a:extLst>
                  <a:ext uri="{0D108BD9-81ED-4DB2-BD59-A6C34878D82A}">
                    <a16:rowId xmlns:a16="http://schemas.microsoft.com/office/drawing/2014/main" val="10001"/>
                  </a:ext>
                </a:extLst>
              </a:tr>
              <a:tr h="370840">
                <a:tc>
                  <a:txBody>
                    <a:bodyPr/>
                    <a:lstStyle/>
                    <a:p>
                      <a:r>
                        <a:rPr lang="en-US"/>
                        <a:t>8.0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3.7</a:t>
                      </a:r>
                    </a:p>
                  </a:txBody>
                  <a:tcPr/>
                </a:tc>
                <a:extLst>
                  <a:ext uri="{0D108BD9-81ED-4DB2-BD59-A6C34878D82A}">
                    <a16:rowId xmlns:a16="http://schemas.microsoft.com/office/drawing/2014/main" val="10002"/>
                  </a:ext>
                </a:extLst>
              </a:tr>
              <a:tr h="370840">
                <a:tc>
                  <a:txBody>
                    <a:bodyPr/>
                    <a:lstStyle/>
                    <a:p>
                      <a:r>
                        <a:rPr lang="en-US"/>
                        <a:t>6.2</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3.2</a:t>
                      </a:r>
                    </a:p>
                  </a:txBody>
                  <a:tcPr/>
                </a:tc>
                <a:extLst>
                  <a:ext uri="{0D108BD9-81ED-4DB2-BD59-A6C34878D82A}">
                    <a16:rowId xmlns:a16="http://schemas.microsoft.com/office/drawing/2014/main" val="10003"/>
                  </a:ext>
                </a:extLst>
              </a:tr>
              <a:tr h="370840">
                <a:tc>
                  <a:txBody>
                    <a:bodyPr/>
                    <a:lstStyle/>
                    <a:p>
                      <a:r>
                        <a:rPr lang="en-US"/>
                        <a:t>4.4</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3.2</a:t>
                      </a:r>
                    </a:p>
                  </a:txBody>
                  <a:tcPr/>
                </a:tc>
                <a:extLst>
                  <a:ext uri="{0D108BD9-81ED-4DB2-BD59-A6C34878D82A}">
                    <a16:rowId xmlns:a16="http://schemas.microsoft.com/office/drawing/2014/main" val="10004"/>
                  </a:ext>
                </a:extLst>
              </a:tr>
              <a:tr h="370840">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475656" y="4797152"/>
            <a:ext cx="6374424" cy="369332"/>
          </a:xfrm>
          <a:prstGeom prst="rect">
            <a:avLst/>
          </a:prstGeom>
          <a:noFill/>
        </p:spPr>
        <p:txBody>
          <a:bodyPr wrap="none" rtlCol="0">
            <a:spAutoFit/>
          </a:bodyPr>
          <a:lstStyle/>
          <a:p>
            <a:r>
              <a:rPr lang="en-US"/>
              <a:t>Basically, we turn each category into a column of 0.0 or 1.0 values.</a:t>
            </a:r>
          </a:p>
        </p:txBody>
      </p:sp>
    </p:spTree>
    <p:extLst>
      <p:ext uri="{BB962C8B-B14F-4D97-AF65-F5344CB8AC3E}">
        <p14:creationId xmlns:p14="http://schemas.microsoft.com/office/powerpoint/2010/main" val="3749566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a:t>
            </a:r>
          </a:p>
        </p:txBody>
      </p:sp>
      <p:sp>
        <p:nvSpPr>
          <p:cNvPr id="4" name="Content Placeholder 3"/>
          <p:cNvSpPr>
            <a:spLocks noGrp="1"/>
          </p:cNvSpPr>
          <p:nvPr>
            <p:ph idx="1"/>
          </p:nvPr>
        </p:nvSpPr>
        <p:spPr/>
        <p:txBody>
          <a:bodyPr/>
          <a:lstStyle/>
          <a:p>
            <a:r>
              <a:rPr lang="en-US"/>
              <a:t>If some columns have much bigger values than the others they will automatically dominate predictions</a:t>
            </a:r>
          </a:p>
          <a:p>
            <a:r>
              <a:rPr lang="en-US"/>
              <a:t>We solve this by normalization</a:t>
            </a:r>
          </a:p>
          <a:p>
            <a:r>
              <a:rPr lang="en-US"/>
              <a:t>Basically, all values get resized into the 0.0-1.0 range</a:t>
            </a:r>
          </a:p>
          <a:p>
            <a:r>
              <a:rPr lang="en-US"/>
              <a:t>For ABV we set a ceiling of 15%</a:t>
            </a:r>
          </a:p>
          <a:p>
            <a:pPr lvl="1"/>
            <a:r>
              <a:rPr lang="en-US"/>
              <a:t>compute with </a:t>
            </a:r>
            <a:r>
              <a:rPr lang="en-US" b="1">
                <a:latin typeface="Courier New"/>
                <a:cs typeface="Courier New"/>
              </a:rPr>
              <a:t>min(15.0, abv) / 15.0</a:t>
            </a:r>
          </a:p>
        </p:txBody>
      </p:sp>
    </p:spTree>
    <p:extLst>
      <p:ext uri="{BB962C8B-B14F-4D97-AF65-F5344CB8AC3E}">
        <p14:creationId xmlns:p14="http://schemas.microsoft.com/office/powerpoint/2010/main" val="2677756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more data</a:t>
            </a:r>
          </a:p>
        </p:txBody>
      </p:sp>
      <p:sp>
        <p:nvSpPr>
          <p:cNvPr id="4" name="Content Placeholder 3"/>
          <p:cNvSpPr>
            <a:spLocks noGrp="1"/>
          </p:cNvSpPr>
          <p:nvPr>
            <p:ph idx="1"/>
          </p:nvPr>
        </p:nvSpPr>
        <p:spPr/>
        <p:txBody>
          <a:bodyPr/>
          <a:lstStyle/>
          <a:p>
            <a:r>
              <a:rPr lang="en-US"/>
              <a:t>To get a bit more data, I added manually a description of each beer style</a:t>
            </a:r>
          </a:p>
          <a:p>
            <a:r>
              <a:rPr lang="en-US"/>
              <a:t>Each beer style got a 0.0-1.0 rating on</a:t>
            </a:r>
          </a:p>
          <a:p>
            <a:pPr lvl="1"/>
            <a:r>
              <a:rPr lang="en-US"/>
              <a:t>colour (pale/dark)</a:t>
            </a:r>
          </a:p>
          <a:p>
            <a:pPr lvl="1"/>
            <a:r>
              <a:rPr lang="en-US"/>
              <a:t>sweetness</a:t>
            </a:r>
          </a:p>
          <a:p>
            <a:pPr lvl="1"/>
            <a:r>
              <a:rPr lang="en-US"/>
              <a:t>hoppiness</a:t>
            </a:r>
          </a:p>
          <a:p>
            <a:pPr lvl="1"/>
            <a:r>
              <a:rPr lang="en-US"/>
              <a:t>sourness</a:t>
            </a:r>
          </a:p>
          <a:p>
            <a:r>
              <a:rPr lang="en-US"/>
              <a:t>These ratings are kind of coarse because all beers of the same style get the same value</a:t>
            </a:r>
          </a:p>
        </p:txBody>
      </p:sp>
    </p:spTree>
    <p:extLst>
      <p:ext uri="{BB962C8B-B14F-4D97-AF65-F5344CB8AC3E}">
        <p14:creationId xmlns:p14="http://schemas.microsoft.com/office/powerpoint/2010/main" val="2236252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Making predictions</a:t>
            </a:r>
          </a:p>
        </p:txBody>
      </p:sp>
      <p:sp>
        <p:nvSpPr>
          <p:cNvPr id="4" name="Content Placeholder 3"/>
          <p:cNvSpPr>
            <a:spLocks noGrp="1"/>
          </p:cNvSpPr>
          <p:nvPr>
            <p:ph idx="1"/>
          </p:nvPr>
        </p:nvSpPr>
        <p:spPr/>
        <p:txBody>
          <a:bodyPr/>
          <a:lstStyle/>
          <a:p>
            <a:r>
              <a:rPr lang="en-US"/>
              <a:t>We’re looking for a formula</a:t>
            </a:r>
          </a:p>
          <a:p>
            <a:pPr lvl="1"/>
            <a:r>
              <a:rPr lang="en-US"/>
              <a:t>a * abv + b * .se + c * .nl + d * .us + ... = rating</a:t>
            </a:r>
          </a:p>
          <a:p>
            <a:r>
              <a:rPr lang="en-US"/>
              <a:t>We have </a:t>
            </a:r>
            <a:r>
              <a:rPr lang="en-US" i="1"/>
              <a:t>n</a:t>
            </a:r>
            <a:r>
              <a:rPr lang="en-US"/>
              <a:t> examples</a:t>
            </a:r>
          </a:p>
          <a:p>
            <a:pPr lvl="1"/>
            <a:r>
              <a:rPr lang="en-US"/>
              <a:t>a * 8.5 + b * 1.0 + c * 0.0 + d * 0.0 + ... = 3.5</a:t>
            </a:r>
          </a:p>
          <a:p>
            <a:r>
              <a:rPr lang="en-US"/>
              <a:t>We have one unknown per column</a:t>
            </a:r>
          </a:p>
          <a:p>
            <a:pPr lvl="1"/>
            <a:r>
              <a:rPr lang="en-US"/>
              <a:t>as long as we have more rows than columns we can solve the equation</a:t>
            </a:r>
          </a:p>
          <a:p>
            <a:r>
              <a:rPr lang="en-US"/>
              <a:t>Interestingly, matrix operations can be used to solve this easily</a:t>
            </a:r>
          </a:p>
        </p:txBody>
      </p:sp>
    </p:spTree>
    <p:extLst>
      <p:ext uri="{BB962C8B-B14F-4D97-AF65-F5344CB8AC3E}">
        <p14:creationId xmlns:p14="http://schemas.microsoft.com/office/powerpoint/2010/main" val="2763178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formulation</a:t>
            </a:r>
          </a:p>
        </p:txBody>
      </p:sp>
      <p:sp>
        <p:nvSpPr>
          <p:cNvPr id="4" name="Content Placeholder 3"/>
          <p:cNvSpPr>
            <a:spLocks noGrp="1"/>
          </p:cNvSpPr>
          <p:nvPr>
            <p:ph idx="1"/>
          </p:nvPr>
        </p:nvSpPr>
        <p:spPr/>
        <p:txBody>
          <a:bodyPr/>
          <a:lstStyle/>
          <a:p>
            <a:r>
              <a:rPr lang="en-US"/>
              <a:t>Let’s say</a:t>
            </a:r>
          </a:p>
          <a:p>
            <a:pPr lvl="1"/>
            <a:r>
              <a:rPr lang="en-US" i="1"/>
              <a:t>x</a:t>
            </a:r>
            <a:r>
              <a:rPr lang="en-US"/>
              <a:t> is our data matrix</a:t>
            </a:r>
          </a:p>
          <a:p>
            <a:pPr lvl="1"/>
            <a:r>
              <a:rPr lang="en-US" i="1"/>
              <a:t>y</a:t>
            </a:r>
            <a:r>
              <a:rPr lang="en-US"/>
              <a:t> is a vector with the ratings and</a:t>
            </a:r>
          </a:p>
          <a:p>
            <a:pPr lvl="1"/>
            <a:r>
              <a:rPr lang="en-US" i="1"/>
              <a:t>w</a:t>
            </a:r>
            <a:r>
              <a:rPr lang="en-US"/>
              <a:t> is a vector with the </a:t>
            </a:r>
            <a:r>
              <a:rPr lang="en-US" i="1"/>
              <a:t>a</a:t>
            </a:r>
            <a:r>
              <a:rPr lang="en-US"/>
              <a:t>, </a:t>
            </a:r>
            <a:r>
              <a:rPr lang="en-US" i="1"/>
              <a:t>b</a:t>
            </a:r>
            <a:r>
              <a:rPr lang="en-US"/>
              <a:t>, </a:t>
            </a:r>
            <a:r>
              <a:rPr lang="en-US" i="1"/>
              <a:t>c</a:t>
            </a:r>
            <a:r>
              <a:rPr lang="en-US"/>
              <a:t>, ... values</a:t>
            </a:r>
          </a:p>
          <a:p>
            <a:r>
              <a:rPr lang="en-US"/>
              <a:t>That is: </a:t>
            </a:r>
            <a:r>
              <a:rPr lang="en-US" i="1"/>
              <a:t>x * w = y</a:t>
            </a:r>
          </a:p>
          <a:p>
            <a:pPr lvl="1"/>
            <a:r>
              <a:rPr lang="en-US"/>
              <a:t>this is the same as the original equation</a:t>
            </a:r>
          </a:p>
          <a:p>
            <a:pPr lvl="1"/>
            <a:r>
              <a:rPr lang="en-US"/>
              <a:t>a x</a:t>
            </a:r>
            <a:r>
              <a:rPr lang="en-US" baseline="-25000"/>
              <a:t>1</a:t>
            </a:r>
            <a:r>
              <a:rPr lang="en-US"/>
              <a:t> + b x</a:t>
            </a:r>
            <a:r>
              <a:rPr lang="en-US" baseline="-25000"/>
              <a:t>2</a:t>
            </a:r>
            <a:r>
              <a:rPr lang="en-US"/>
              <a:t> + c x</a:t>
            </a:r>
            <a:r>
              <a:rPr lang="en-US" baseline="-25000"/>
              <a:t>3</a:t>
            </a:r>
            <a:r>
              <a:rPr lang="en-US"/>
              <a:t> + </a:t>
            </a:r>
            <a:r>
              <a:rPr lang="en-US" baseline="-25000"/>
              <a:t>...</a:t>
            </a:r>
            <a:r>
              <a:rPr lang="en-US"/>
              <a:t> = rating</a:t>
            </a:r>
          </a:p>
          <a:p>
            <a:r>
              <a:rPr lang="en-US"/>
              <a:t>If we solve this, we get</a:t>
            </a:r>
          </a:p>
          <a:p>
            <a:pPr lvl="1"/>
            <a:endParaRPr lang="en-US" i="1"/>
          </a:p>
        </p:txBody>
      </p:sp>
      <p:pic>
        <p:nvPicPr>
          <p:cNvPr id="5" name="Picture 4"/>
          <p:cNvPicPr>
            <a:picLocks noChangeAspect="1"/>
          </p:cNvPicPr>
          <p:nvPr/>
        </p:nvPicPr>
        <p:blipFill>
          <a:blip r:embed="rId2"/>
          <a:stretch>
            <a:fillRect/>
          </a:stretch>
        </p:blipFill>
        <p:spPr>
          <a:xfrm>
            <a:off x="964014" y="4555842"/>
            <a:ext cx="1955800" cy="635000"/>
          </a:xfrm>
          <a:prstGeom prst="rect">
            <a:avLst/>
          </a:prstGeom>
        </p:spPr>
      </p:pic>
    </p:spTree>
    <p:extLst>
      <p:ext uri="{BB962C8B-B14F-4D97-AF65-F5344CB8AC3E}">
        <p14:creationId xmlns:p14="http://schemas.microsoft.com/office/powerpoint/2010/main" val="1299941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Clustering</a:t>
            </a:r>
          </a:p>
        </p:txBody>
      </p:sp>
    </p:spTree>
    <p:extLst>
      <p:ext uri="{BB962C8B-B14F-4D97-AF65-F5344CB8AC3E}">
        <p14:creationId xmlns:p14="http://schemas.microsoft.com/office/powerpoint/2010/main" val="2608066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idx="1"/>
          </p:nvPr>
        </p:nvSpPr>
        <p:spPr/>
        <p:txBody>
          <a:bodyPr/>
          <a:lstStyle/>
          <a:p>
            <a:r>
              <a:rPr lang="en-US"/>
              <a:t>Basically, take a set of objects and sort them into groups</a:t>
            </a:r>
          </a:p>
          <a:p>
            <a:pPr lvl="1"/>
            <a:r>
              <a:rPr lang="en-US"/>
              <a:t>objects that are similar go into the same group</a:t>
            </a:r>
          </a:p>
          <a:p>
            <a:r>
              <a:rPr lang="en-US"/>
              <a:t>The groups are not defined beforehand</a:t>
            </a:r>
          </a:p>
          <a:p>
            <a:r>
              <a:rPr lang="en-US"/>
              <a:t>Sometimes the number of groups to create is input to the algorithm</a:t>
            </a:r>
          </a:p>
          <a:p>
            <a:r>
              <a:rPr lang="en-US"/>
              <a:t>Many, many different algorithms for this</a:t>
            </a:r>
          </a:p>
        </p:txBody>
      </p:sp>
    </p:spTree>
    <p:extLst>
      <p:ext uri="{BB962C8B-B14F-4D97-AF65-F5344CB8AC3E}">
        <p14:creationId xmlns:p14="http://schemas.microsoft.com/office/powerpoint/2010/main" val="4073297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data</a:t>
            </a:r>
          </a:p>
        </p:txBody>
      </p:sp>
      <p:sp>
        <p:nvSpPr>
          <p:cNvPr id="3" name="Content Placeholder 2"/>
          <p:cNvSpPr>
            <a:spLocks noGrp="1"/>
          </p:cNvSpPr>
          <p:nvPr>
            <p:ph idx="1"/>
          </p:nvPr>
        </p:nvSpPr>
        <p:spPr>
          <a:xfrm>
            <a:off x="467544" y="1412776"/>
            <a:ext cx="7200800" cy="4968552"/>
          </a:xfrm>
        </p:spPr>
        <p:txBody>
          <a:bodyPr>
            <a:normAutofit/>
          </a:bodyPr>
          <a:lstStyle/>
          <a:p>
            <a:r>
              <a:rPr lang="en-US"/>
              <a:t>Our sample data set is data about aircraft from DBpedia</a:t>
            </a:r>
          </a:p>
          <a:p>
            <a:r>
              <a:rPr lang="en-US"/>
              <a:t>For each aircraft model we have</a:t>
            </a:r>
          </a:p>
          <a:p>
            <a:pPr lvl="1"/>
            <a:r>
              <a:rPr lang="en-US"/>
              <a:t>name</a:t>
            </a:r>
          </a:p>
          <a:p>
            <a:pPr lvl="1"/>
            <a:r>
              <a:rPr lang="en-US"/>
              <a:t>length (m)</a:t>
            </a:r>
          </a:p>
          <a:p>
            <a:pPr lvl="1"/>
            <a:r>
              <a:rPr lang="en-US"/>
              <a:t>height (m)</a:t>
            </a:r>
          </a:p>
          <a:p>
            <a:pPr lvl="1"/>
            <a:r>
              <a:rPr lang="en-US"/>
              <a:t>wingspan (m)</a:t>
            </a:r>
          </a:p>
          <a:p>
            <a:pPr lvl="1"/>
            <a:r>
              <a:rPr lang="en-US"/>
              <a:t>number of crew members</a:t>
            </a:r>
          </a:p>
          <a:p>
            <a:pPr lvl="1"/>
            <a:r>
              <a:rPr lang="en-US"/>
              <a:t>operational ceiling, or max height (m)</a:t>
            </a:r>
          </a:p>
          <a:p>
            <a:pPr lvl="1"/>
            <a:r>
              <a:rPr lang="en-US"/>
              <a:t>max speed (km/h)</a:t>
            </a:r>
          </a:p>
          <a:p>
            <a:pPr lvl="1"/>
            <a:r>
              <a:rPr lang="en-US"/>
              <a:t>empty weight (kg)</a:t>
            </a:r>
          </a:p>
          <a:p>
            <a:r>
              <a:rPr lang="en-US"/>
              <a:t>We use a subset of the data</a:t>
            </a:r>
          </a:p>
          <a:p>
            <a:pPr lvl="1"/>
            <a:r>
              <a:rPr lang="en-US"/>
              <a:t>149 aircraft models which all have values for all of these properties</a:t>
            </a:r>
          </a:p>
          <a:p>
            <a:r>
              <a:rPr lang="en-US"/>
              <a:t>Also, all values normalized to the 0.0-1.0 range</a:t>
            </a:r>
          </a:p>
        </p:txBody>
      </p:sp>
    </p:spTree>
    <p:extLst>
      <p:ext uri="{BB962C8B-B14F-4D97-AF65-F5344CB8AC3E}">
        <p14:creationId xmlns:p14="http://schemas.microsoft.com/office/powerpoint/2010/main" val="1058307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Distance</a:t>
            </a:r>
          </a:p>
        </p:txBody>
      </p:sp>
      <p:sp>
        <p:nvSpPr>
          <p:cNvPr id="3" name="Content Placeholder 2"/>
          <p:cNvSpPr>
            <a:spLocks noGrp="1"/>
          </p:cNvSpPr>
          <p:nvPr>
            <p:ph idx="1"/>
          </p:nvPr>
        </p:nvSpPr>
        <p:spPr/>
        <p:txBody>
          <a:bodyPr/>
          <a:lstStyle/>
          <a:p>
            <a:r>
              <a:rPr lang="en-US"/>
              <a:t>All clustering algorithms require a distance function</a:t>
            </a:r>
          </a:p>
          <a:p>
            <a:pPr lvl="1"/>
            <a:r>
              <a:rPr lang="en-US"/>
              <a:t>that is, a measure of similarity between two objects</a:t>
            </a:r>
          </a:p>
          <a:p>
            <a:r>
              <a:rPr lang="en-US"/>
              <a:t>Any kind of distance function can be used</a:t>
            </a:r>
          </a:p>
          <a:p>
            <a:pPr lvl="1"/>
            <a:r>
              <a:rPr lang="en-US"/>
              <a:t>generally, lower values mean more similar</a:t>
            </a:r>
          </a:p>
          <a:p>
            <a:r>
              <a:rPr lang="en-US"/>
              <a:t>Examples of distance functions</a:t>
            </a:r>
          </a:p>
          <a:p>
            <a:pPr lvl="1"/>
            <a:r>
              <a:rPr lang="en-US"/>
              <a:t>metric distance</a:t>
            </a:r>
          </a:p>
          <a:p>
            <a:pPr lvl="1"/>
            <a:r>
              <a:rPr lang="en-US"/>
              <a:t>vector cosine</a:t>
            </a:r>
          </a:p>
          <a:p>
            <a:pPr lvl="1"/>
            <a:r>
              <a:rPr lang="en-US"/>
              <a:t>RMSE</a:t>
            </a:r>
          </a:p>
          <a:p>
            <a:pPr lvl="1"/>
            <a:r>
              <a:rPr lang="en-US"/>
              <a:t>...</a:t>
            </a:r>
          </a:p>
        </p:txBody>
      </p:sp>
    </p:spTree>
    <p:extLst>
      <p:ext uri="{BB962C8B-B14F-4D97-AF65-F5344CB8AC3E}">
        <p14:creationId xmlns:p14="http://schemas.microsoft.com/office/powerpoint/2010/main" val="2377651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k-means clustering</a:t>
            </a:r>
          </a:p>
        </p:txBody>
      </p:sp>
      <p:sp>
        <p:nvSpPr>
          <p:cNvPr id="3" name="Content Placeholder 2"/>
          <p:cNvSpPr>
            <a:spLocks noGrp="1"/>
          </p:cNvSpPr>
          <p:nvPr>
            <p:ph idx="1"/>
          </p:nvPr>
        </p:nvSpPr>
        <p:spPr/>
        <p:txBody>
          <a:bodyPr>
            <a:normAutofit/>
          </a:bodyPr>
          <a:lstStyle/>
          <a:p>
            <a:r>
              <a:rPr lang="en-US"/>
              <a:t>Input: the number of clusters to create (k)</a:t>
            </a:r>
          </a:p>
          <a:p>
            <a:r>
              <a:rPr lang="en-US"/>
              <a:t>Pick k objects</a:t>
            </a:r>
          </a:p>
          <a:p>
            <a:pPr lvl="1"/>
            <a:r>
              <a:rPr lang="en-US"/>
              <a:t>these are your initial clusters</a:t>
            </a:r>
          </a:p>
          <a:p>
            <a:r>
              <a:rPr lang="en-US"/>
              <a:t>For all objects, find nearest cluster</a:t>
            </a:r>
          </a:p>
          <a:p>
            <a:pPr lvl="1"/>
            <a:r>
              <a:rPr lang="en-US"/>
              <a:t>assign the object to that cluster</a:t>
            </a:r>
          </a:p>
          <a:p>
            <a:r>
              <a:rPr lang="en-US"/>
              <a:t>For each cluster, compute mean of all properties</a:t>
            </a:r>
          </a:p>
          <a:p>
            <a:pPr lvl="1"/>
            <a:r>
              <a:rPr lang="en-US"/>
              <a:t>use these mean values to compute distance to clusters</a:t>
            </a:r>
          </a:p>
          <a:p>
            <a:pPr lvl="1"/>
            <a:r>
              <a:rPr lang="en-US"/>
              <a:t>the mean is often referred to as a “centroid”</a:t>
            </a:r>
          </a:p>
          <a:p>
            <a:pPr lvl="1"/>
            <a:r>
              <a:rPr lang="en-US"/>
              <a:t>go back to previous step</a:t>
            </a:r>
          </a:p>
          <a:p>
            <a:r>
              <a:rPr lang="en-US"/>
              <a:t>Continue until no objects change cluster</a:t>
            </a:r>
          </a:p>
        </p:txBody>
      </p:sp>
    </p:spTree>
    <p:extLst>
      <p:ext uri="{BB962C8B-B14F-4D97-AF65-F5344CB8AC3E}">
        <p14:creationId xmlns:p14="http://schemas.microsoft.com/office/powerpoint/2010/main" val="217969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Data accumulation</a:t>
            </a:r>
          </a:p>
        </p:txBody>
      </p:sp>
      <p:sp>
        <p:nvSpPr>
          <p:cNvPr id="6" name="Content Placeholder 5"/>
          <p:cNvSpPr>
            <a:spLocks noGrp="1"/>
          </p:cNvSpPr>
          <p:nvPr>
            <p:ph idx="1"/>
          </p:nvPr>
        </p:nvSpPr>
        <p:spPr/>
        <p:txBody>
          <a:bodyPr/>
          <a:lstStyle/>
          <a:p>
            <a:r>
              <a:rPr lang="en-US"/>
              <a:t>Today, data is accumulating at tremendous rates</a:t>
            </a:r>
          </a:p>
          <a:p>
            <a:pPr lvl="1"/>
            <a:r>
              <a:rPr lang="en-US"/>
              <a:t>click streams from web visitors</a:t>
            </a:r>
          </a:p>
          <a:p>
            <a:pPr lvl="1"/>
            <a:r>
              <a:rPr lang="en-US"/>
              <a:t>supermarket transactions</a:t>
            </a:r>
          </a:p>
          <a:p>
            <a:pPr lvl="1"/>
            <a:r>
              <a:rPr lang="en-US"/>
              <a:t>sensor readings</a:t>
            </a:r>
          </a:p>
          <a:p>
            <a:pPr lvl="1"/>
            <a:r>
              <a:rPr lang="en-US"/>
              <a:t>video camera footage</a:t>
            </a:r>
          </a:p>
          <a:p>
            <a:pPr lvl="1"/>
            <a:r>
              <a:rPr lang="en-US"/>
              <a:t>GPS trails</a:t>
            </a:r>
          </a:p>
          <a:p>
            <a:pPr lvl="1"/>
            <a:r>
              <a:rPr lang="en-US"/>
              <a:t>social media interactions</a:t>
            </a:r>
          </a:p>
          <a:p>
            <a:pPr lvl="1"/>
            <a:r>
              <a:rPr lang="en-US"/>
              <a:t>...</a:t>
            </a:r>
          </a:p>
          <a:p>
            <a:r>
              <a:rPr lang="en-US"/>
              <a:t>It really is becoming a challenge to store and process it all in a meaningful way</a:t>
            </a:r>
          </a:p>
        </p:txBody>
      </p:sp>
    </p:spTree>
    <p:extLst>
      <p:ext uri="{BB962C8B-B14F-4D97-AF65-F5344CB8AC3E}">
        <p14:creationId xmlns:p14="http://schemas.microsoft.com/office/powerpoint/2010/main" val="3406106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attempt at aircraft</a:t>
            </a:r>
          </a:p>
        </p:txBody>
      </p:sp>
      <p:sp>
        <p:nvSpPr>
          <p:cNvPr id="3" name="Content Placeholder 2"/>
          <p:cNvSpPr>
            <a:spLocks noGrp="1"/>
          </p:cNvSpPr>
          <p:nvPr>
            <p:ph idx="1"/>
          </p:nvPr>
        </p:nvSpPr>
        <p:spPr/>
        <p:txBody>
          <a:bodyPr>
            <a:normAutofit/>
          </a:bodyPr>
          <a:lstStyle/>
          <a:p>
            <a:r>
              <a:rPr lang="en-US"/>
              <a:t>We leave out name and number built when doing comparison</a:t>
            </a:r>
          </a:p>
          <a:p>
            <a:r>
              <a:rPr lang="en-US"/>
              <a:t>We use RMSE as the distance measure</a:t>
            </a:r>
          </a:p>
          <a:p>
            <a:r>
              <a:rPr lang="en-US"/>
              <a:t>We set k = 5</a:t>
            </a:r>
          </a:p>
          <a:p>
            <a:r>
              <a:rPr lang="en-US"/>
              <a:t>What happens?</a:t>
            </a:r>
          </a:p>
          <a:p>
            <a:pPr lvl="1"/>
            <a:r>
              <a:rPr lang="en-US"/>
              <a:t>first iteration: all 149 assigned to a cluster</a:t>
            </a:r>
          </a:p>
          <a:p>
            <a:pPr lvl="1"/>
            <a:r>
              <a:rPr lang="en-US"/>
              <a:t>second: 11 models change cluster</a:t>
            </a:r>
          </a:p>
          <a:p>
            <a:pPr lvl="1"/>
            <a:r>
              <a:rPr lang="en-US"/>
              <a:t>third: 7 change</a:t>
            </a:r>
          </a:p>
          <a:p>
            <a:pPr lvl="1"/>
            <a:r>
              <a:rPr lang="en-US"/>
              <a:t>fourth: 5 change</a:t>
            </a:r>
          </a:p>
          <a:p>
            <a:pPr lvl="1"/>
            <a:r>
              <a:rPr lang="en-US"/>
              <a:t>fifth: 5 change</a:t>
            </a:r>
          </a:p>
          <a:p>
            <a:pPr lvl="1"/>
            <a:r>
              <a:rPr lang="en-US"/>
              <a:t>sixth: 2</a:t>
            </a:r>
          </a:p>
          <a:p>
            <a:pPr lvl="1"/>
            <a:r>
              <a:rPr lang="en-US"/>
              <a:t>seventh: 1</a:t>
            </a:r>
          </a:p>
          <a:p>
            <a:pPr lvl="1"/>
            <a:r>
              <a:rPr lang="en-US"/>
              <a:t>eighth: 0</a:t>
            </a:r>
          </a:p>
        </p:txBody>
      </p:sp>
    </p:spTree>
    <p:extLst>
      <p:ext uri="{BB962C8B-B14F-4D97-AF65-F5344CB8AC3E}">
        <p14:creationId xmlns:p14="http://schemas.microsoft.com/office/powerpoint/2010/main" val="540796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5</a:t>
            </a:r>
          </a:p>
        </p:txBody>
      </p:sp>
      <p:sp>
        <p:nvSpPr>
          <p:cNvPr id="4" name="Rectangle 3"/>
          <p:cNvSpPr/>
          <p:nvPr/>
        </p:nvSpPr>
        <p:spPr>
          <a:xfrm>
            <a:off x="6966520" y="81206"/>
            <a:ext cx="2646040" cy="2123658"/>
          </a:xfrm>
          <a:prstGeom prst="rect">
            <a:avLst/>
          </a:prstGeom>
        </p:spPr>
        <p:txBody>
          <a:bodyPr wrap="square">
            <a:spAutoFit/>
          </a:bodyPr>
          <a:lstStyle/>
          <a:p>
            <a:r>
              <a:rPr lang="en-US" sz="1600"/>
              <a:t>cluster5, 4 models</a:t>
            </a:r>
          </a:p>
          <a:p>
            <a:r>
              <a:rPr lang="en-US" sz="1600"/>
              <a:t>   ceiling :  13400.0</a:t>
            </a:r>
          </a:p>
          <a:p>
            <a:r>
              <a:rPr lang="en-US" sz="1600"/>
              <a:t>   maxspeed :  1149.7</a:t>
            </a:r>
          </a:p>
          <a:p>
            <a:r>
              <a:rPr lang="en-US" sz="1600"/>
              <a:t>   crew :  7.5</a:t>
            </a:r>
          </a:p>
          <a:p>
            <a:r>
              <a:rPr lang="en-US" sz="1600"/>
              <a:t>   length :  47.275</a:t>
            </a:r>
          </a:p>
          <a:p>
            <a:r>
              <a:rPr lang="en-US" sz="1600"/>
              <a:t>   height :  11.65</a:t>
            </a:r>
          </a:p>
          <a:p>
            <a:r>
              <a:rPr lang="en-US" sz="1600"/>
              <a:t>   emptyweight :  69357.5</a:t>
            </a:r>
          </a:p>
          <a:p>
            <a:r>
              <a:rPr lang="en-US" sz="1600"/>
              <a:t>   wingspan :  47.18</a:t>
            </a:r>
          </a:p>
        </p:txBody>
      </p:sp>
      <p:pic>
        <p:nvPicPr>
          <p:cNvPr id="5" name="Picture 4"/>
          <p:cNvPicPr>
            <a:picLocks noChangeAspect="1"/>
          </p:cNvPicPr>
          <p:nvPr/>
        </p:nvPicPr>
        <p:blipFill>
          <a:blip r:embed="rId2"/>
          <a:stretch>
            <a:fillRect/>
          </a:stretch>
        </p:blipFill>
        <p:spPr>
          <a:xfrm>
            <a:off x="611560" y="1165498"/>
            <a:ext cx="3053682" cy="1903462"/>
          </a:xfrm>
          <a:prstGeom prst="rect">
            <a:avLst/>
          </a:prstGeom>
        </p:spPr>
      </p:pic>
      <p:sp>
        <p:nvSpPr>
          <p:cNvPr id="6" name="Rectangle 5"/>
          <p:cNvSpPr/>
          <p:nvPr/>
        </p:nvSpPr>
        <p:spPr>
          <a:xfrm>
            <a:off x="611560" y="3068960"/>
            <a:ext cx="3053682" cy="738664"/>
          </a:xfrm>
          <a:prstGeom prst="rect">
            <a:avLst/>
          </a:prstGeom>
        </p:spPr>
        <p:txBody>
          <a:bodyPr wrap="square">
            <a:spAutoFit/>
          </a:bodyPr>
          <a:lstStyle/>
          <a:p>
            <a:r>
              <a:rPr lang="en-US" sz="1400"/>
              <a:t>The Myasishchev M-50 was a Soviet prototype four-engine supersonic bomber which never attained service</a:t>
            </a:r>
          </a:p>
        </p:txBody>
      </p:sp>
      <p:pic>
        <p:nvPicPr>
          <p:cNvPr id="7" name="Picture 6"/>
          <p:cNvPicPr>
            <a:picLocks noChangeAspect="1"/>
          </p:cNvPicPr>
          <p:nvPr/>
        </p:nvPicPr>
        <p:blipFill>
          <a:blip r:embed="rId3"/>
          <a:stretch>
            <a:fillRect/>
          </a:stretch>
        </p:blipFill>
        <p:spPr>
          <a:xfrm>
            <a:off x="611560" y="3803171"/>
            <a:ext cx="3053682" cy="2168114"/>
          </a:xfrm>
          <a:prstGeom prst="rect">
            <a:avLst/>
          </a:prstGeom>
        </p:spPr>
      </p:pic>
      <p:sp>
        <p:nvSpPr>
          <p:cNvPr id="8" name="Rectangle 7"/>
          <p:cNvSpPr/>
          <p:nvPr/>
        </p:nvSpPr>
        <p:spPr>
          <a:xfrm>
            <a:off x="611560" y="6002124"/>
            <a:ext cx="3053682" cy="523220"/>
          </a:xfrm>
          <a:prstGeom prst="rect">
            <a:avLst/>
          </a:prstGeom>
        </p:spPr>
        <p:txBody>
          <a:bodyPr wrap="square">
            <a:spAutoFit/>
          </a:bodyPr>
          <a:lstStyle/>
          <a:p>
            <a:r>
              <a:rPr lang="en-US" sz="1400"/>
              <a:t>The Tupolev Tu-16 was a twin-engine jet bomber used by the Soviet Union.</a:t>
            </a:r>
          </a:p>
        </p:txBody>
      </p:sp>
      <p:pic>
        <p:nvPicPr>
          <p:cNvPr id="9" name="Picture 8"/>
          <p:cNvPicPr>
            <a:picLocks noChangeAspect="1"/>
          </p:cNvPicPr>
          <p:nvPr/>
        </p:nvPicPr>
        <p:blipFill>
          <a:blip r:embed="rId4"/>
          <a:stretch>
            <a:fillRect/>
          </a:stretch>
        </p:blipFill>
        <p:spPr>
          <a:xfrm>
            <a:off x="4184613" y="1659260"/>
            <a:ext cx="2794000" cy="1409700"/>
          </a:xfrm>
          <a:prstGeom prst="rect">
            <a:avLst/>
          </a:prstGeom>
        </p:spPr>
      </p:pic>
      <p:sp>
        <p:nvSpPr>
          <p:cNvPr id="10" name="Rectangle 9"/>
          <p:cNvSpPr/>
          <p:nvPr/>
        </p:nvSpPr>
        <p:spPr>
          <a:xfrm>
            <a:off x="4184613" y="3068960"/>
            <a:ext cx="2794000" cy="523220"/>
          </a:xfrm>
          <a:prstGeom prst="rect">
            <a:avLst/>
          </a:prstGeom>
        </p:spPr>
        <p:txBody>
          <a:bodyPr wrap="square">
            <a:spAutoFit/>
          </a:bodyPr>
          <a:lstStyle/>
          <a:p>
            <a:r>
              <a:rPr lang="en-US" sz="1400"/>
              <a:t>The Myasishchev M-4 Molot is a four-engined strategic bomber</a:t>
            </a:r>
          </a:p>
        </p:txBody>
      </p:sp>
      <p:pic>
        <p:nvPicPr>
          <p:cNvPr id="12" name="Picture 11"/>
          <p:cNvPicPr>
            <a:picLocks noChangeAspect="1"/>
          </p:cNvPicPr>
          <p:nvPr/>
        </p:nvPicPr>
        <p:blipFill>
          <a:blip r:embed="rId5"/>
          <a:stretch>
            <a:fillRect/>
          </a:stretch>
        </p:blipFill>
        <p:spPr>
          <a:xfrm>
            <a:off x="4184613" y="3803171"/>
            <a:ext cx="2814948" cy="1642053"/>
          </a:xfrm>
          <a:prstGeom prst="rect">
            <a:avLst/>
          </a:prstGeom>
        </p:spPr>
      </p:pic>
      <p:sp>
        <p:nvSpPr>
          <p:cNvPr id="13" name="Rectangle 12"/>
          <p:cNvSpPr/>
          <p:nvPr/>
        </p:nvSpPr>
        <p:spPr>
          <a:xfrm>
            <a:off x="4184612" y="5517232"/>
            <a:ext cx="3123691" cy="954107"/>
          </a:xfrm>
          <a:prstGeom prst="rect">
            <a:avLst/>
          </a:prstGeom>
        </p:spPr>
        <p:txBody>
          <a:bodyPr wrap="square">
            <a:spAutoFit/>
          </a:bodyPr>
          <a:lstStyle/>
          <a:p>
            <a:r>
              <a:rPr lang="en-US" sz="1400"/>
              <a:t>The Convair B-36 "Peacemaker” was a strategic bomber built by Convair and operated solely by the United States Air Force (USAF) from 1949 to 1959</a:t>
            </a:r>
          </a:p>
        </p:txBody>
      </p:sp>
      <p:sp>
        <p:nvSpPr>
          <p:cNvPr id="14" name="TextBox 13"/>
          <p:cNvSpPr txBox="1"/>
          <p:nvPr/>
        </p:nvSpPr>
        <p:spPr>
          <a:xfrm>
            <a:off x="4184612" y="242168"/>
            <a:ext cx="1946228" cy="923330"/>
          </a:xfrm>
          <a:prstGeom prst="rect">
            <a:avLst/>
          </a:prstGeom>
          <a:noFill/>
        </p:spPr>
        <p:txBody>
          <a:bodyPr wrap="none" rtlCol="0">
            <a:spAutoFit/>
          </a:bodyPr>
          <a:lstStyle/>
          <a:p>
            <a:r>
              <a:rPr lang="en-US">
                <a:solidFill>
                  <a:srgbClr val="FF0000"/>
                </a:solidFill>
              </a:rPr>
              <a:t>3 jet bombers, one</a:t>
            </a:r>
          </a:p>
          <a:p>
            <a:r>
              <a:rPr lang="en-US">
                <a:solidFill>
                  <a:srgbClr val="FF0000"/>
                </a:solidFill>
              </a:rPr>
              <a:t>propeller bomber.</a:t>
            </a:r>
          </a:p>
          <a:p>
            <a:r>
              <a:rPr lang="en-US">
                <a:solidFill>
                  <a:srgbClr val="FF0000"/>
                </a:solidFill>
              </a:rPr>
              <a:t>Not too bad.</a:t>
            </a:r>
          </a:p>
        </p:txBody>
      </p:sp>
    </p:spTree>
    <p:extLst>
      <p:ext uri="{BB962C8B-B14F-4D97-AF65-F5344CB8AC3E}">
        <p14:creationId xmlns:p14="http://schemas.microsoft.com/office/powerpoint/2010/main" val="2346238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909" y="59695"/>
            <a:ext cx="7886700" cy="1325563"/>
          </a:xfrm>
        </p:spPr>
        <p:txBody>
          <a:bodyPr/>
          <a:lstStyle/>
          <a:p>
            <a:r>
              <a:rPr lang="en-US" dirty="0"/>
              <a:t>Cluster 4</a:t>
            </a:r>
          </a:p>
        </p:txBody>
      </p:sp>
      <p:sp>
        <p:nvSpPr>
          <p:cNvPr id="4" name="Rectangle 3"/>
          <p:cNvSpPr/>
          <p:nvPr/>
        </p:nvSpPr>
        <p:spPr>
          <a:xfrm>
            <a:off x="6588224" y="9198"/>
            <a:ext cx="2502024" cy="2123658"/>
          </a:xfrm>
          <a:prstGeom prst="rect">
            <a:avLst/>
          </a:prstGeom>
        </p:spPr>
        <p:txBody>
          <a:bodyPr wrap="square">
            <a:spAutoFit/>
          </a:bodyPr>
          <a:lstStyle/>
          <a:p>
            <a:r>
              <a:rPr lang="en-US" sz="1600"/>
              <a:t>cluster4, 56 models</a:t>
            </a:r>
          </a:p>
          <a:p>
            <a:r>
              <a:rPr lang="en-US" sz="1600"/>
              <a:t>   ceiling :  5898.2</a:t>
            </a:r>
          </a:p>
          <a:p>
            <a:r>
              <a:rPr lang="en-US" sz="1600"/>
              <a:t>   maxspeed :  259.8</a:t>
            </a:r>
          </a:p>
          <a:p>
            <a:r>
              <a:rPr lang="en-US" sz="1600"/>
              <a:t>   crew :  2.2</a:t>
            </a:r>
          </a:p>
          <a:p>
            <a:r>
              <a:rPr lang="en-US" sz="1600"/>
              <a:t>   length :  10.0</a:t>
            </a:r>
          </a:p>
          <a:p>
            <a:r>
              <a:rPr lang="en-US" sz="1600"/>
              <a:t>   height :  3.3</a:t>
            </a:r>
          </a:p>
          <a:p>
            <a:r>
              <a:rPr lang="en-US" sz="1600"/>
              <a:t>   emptyweight :  2202.5</a:t>
            </a:r>
          </a:p>
          <a:p>
            <a:r>
              <a:rPr lang="en-US" sz="1600"/>
              <a:t>   wingspan :  13.8</a:t>
            </a:r>
          </a:p>
        </p:txBody>
      </p:sp>
      <p:pic>
        <p:nvPicPr>
          <p:cNvPr id="5" name="Picture 4"/>
          <p:cNvPicPr>
            <a:picLocks noChangeAspect="1"/>
          </p:cNvPicPr>
          <p:nvPr/>
        </p:nvPicPr>
        <p:blipFill>
          <a:blip r:embed="rId2"/>
          <a:stretch>
            <a:fillRect/>
          </a:stretch>
        </p:blipFill>
        <p:spPr>
          <a:xfrm>
            <a:off x="467544" y="1052736"/>
            <a:ext cx="2614303" cy="1368152"/>
          </a:xfrm>
          <a:prstGeom prst="rect">
            <a:avLst/>
          </a:prstGeom>
        </p:spPr>
      </p:pic>
      <p:sp>
        <p:nvSpPr>
          <p:cNvPr id="6" name="Rectangle 5"/>
          <p:cNvSpPr/>
          <p:nvPr/>
        </p:nvSpPr>
        <p:spPr>
          <a:xfrm>
            <a:off x="476830" y="2428145"/>
            <a:ext cx="2862064" cy="461665"/>
          </a:xfrm>
          <a:prstGeom prst="rect">
            <a:avLst/>
          </a:prstGeom>
        </p:spPr>
        <p:txBody>
          <a:bodyPr wrap="square">
            <a:spAutoFit/>
          </a:bodyPr>
          <a:lstStyle/>
          <a:p>
            <a:r>
              <a:rPr lang="en-US" sz="1200"/>
              <a:t>The Avia B.135 was a Czechoslovak cantilever monoplane fighter aircraft</a:t>
            </a:r>
          </a:p>
        </p:txBody>
      </p:sp>
      <p:pic>
        <p:nvPicPr>
          <p:cNvPr id="7" name="Picture 6"/>
          <p:cNvPicPr>
            <a:picLocks noChangeAspect="1"/>
          </p:cNvPicPr>
          <p:nvPr/>
        </p:nvPicPr>
        <p:blipFill>
          <a:blip r:embed="rId3"/>
          <a:stretch>
            <a:fillRect/>
          </a:stretch>
        </p:blipFill>
        <p:spPr>
          <a:xfrm>
            <a:off x="476830" y="2996952"/>
            <a:ext cx="2605017" cy="1971130"/>
          </a:xfrm>
          <a:prstGeom prst="rect">
            <a:avLst/>
          </a:prstGeom>
        </p:spPr>
      </p:pic>
      <p:sp>
        <p:nvSpPr>
          <p:cNvPr id="8" name="Rectangle 7"/>
          <p:cNvSpPr/>
          <p:nvPr/>
        </p:nvSpPr>
        <p:spPr>
          <a:xfrm>
            <a:off x="476830" y="4968082"/>
            <a:ext cx="2605017" cy="646331"/>
          </a:xfrm>
          <a:prstGeom prst="rect">
            <a:avLst/>
          </a:prstGeom>
        </p:spPr>
        <p:txBody>
          <a:bodyPr wrap="square">
            <a:spAutoFit/>
          </a:bodyPr>
          <a:lstStyle/>
          <a:p>
            <a:r>
              <a:rPr lang="en-US" sz="1200"/>
              <a:t>The North American B-25 Mitchell was an American twin-engined medium bomber</a:t>
            </a:r>
          </a:p>
        </p:txBody>
      </p:sp>
      <p:pic>
        <p:nvPicPr>
          <p:cNvPr id="9" name="Picture 8"/>
          <p:cNvPicPr>
            <a:picLocks noChangeAspect="1"/>
          </p:cNvPicPr>
          <p:nvPr/>
        </p:nvPicPr>
        <p:blipFill>
          <a:blip r:embed="rId4"/>
          <a:stretch>
            <a:fillRect/>
          </a:stretch>
        </p:blipFill>
        <p:spPr>
          <a:xfrm>
            <a:off x="3338894" y="1172284"/>
            <a:ext cx="2601258" cy="1248604"/>
          </a:xfrm>
          <a:prstGeom prst="rect">
            <a:avLst/>
          </a:prstGeom>
        </p:spPr>
      </p:pic>
      <p:sp>
        <p:nvSpPr>
          <p:cNvPr id="10" name="Rectangle 9"/>
          <p:cNvSpPr/>
          <p:nvPr/>
        </p:nvSpPr>
        <p:spPr>
          <a:xfrm>
            <a:off x="3338894" y="2428145"/>
            <a:ext cx="2601258" cy="461665"/>
          </a:xfrm>
          <a:prstGeom prst="rect">
            <a:avLst/>
          </a:prstGeom>
        </p:spPr>
        <p:txBody>
          <a:bodyPr wrap="square">
            <a:spAutoFit/>
          </a:bodyPr>
          <a:lstStyle/>
          <a:p>
            <a:r>
              <a:rPr lang="en-US" sz="1200"/>
              <a:t>The Yakovlev UT-1 was a single-seater trainer aircraft</a:t>
            </a:r>
          </a:p>
        </p:txBody>
      </p:sp>
      <p:pic>
        <p:nvPicPr>
          <p:cNvPr id="11" name="Picture 10"/>
          <p:cNvPicPr>
            <a:picLocks noChangeAspect="1"/>
          </p:cNvPicPr>
          <p:nvPr/>
        </p:nvPicPr>
        <p:blipFill>
          <a:blip r:embed="rId5"/>
          <a:stretch>
            <a:fillRect/>
          </a:stretch>
        </p:blipFill>
        <p:spPr>
          <a:xfrm>
            <a:off x="3203848" y="2996952"/>
            <a:ext cx="2794000" cy="1752600"/>
          </a:xfrm>
          <a:prstGeom prst="rect">
            <a:avLst/>
          </a:prstGeom>
        </p:spPr>
      </p:pic>
      <p:sp>
        <p:nvSpPr>
          <p:cNvPr id="12" name="Rectangle 11"/>
          <p:cNvSpPr/>
          <p:nvPr/>
        </p:nvSpPr>
        <p:spPr>
          <a:xfrm>
            <a:off x="3203848" y="4768438"/>
            <a:ext cx="2601258" cy="461665"/>
          </a:xfrm>
          <a:prstGeom prst="rect">
            <a:avLst/>
          </a:prstGeom>
        </p:spPr>
        <p:txBody>
          <a:bodyPr wrap="square">
            <a:spAutoFit/>
          </a:bodyPr>
          <a:lstStyle/>
          <a:p>
            <a:r>
              <a:rPr lang="en-US" sz="1200"/>
              <a:t>The Yakovlev UT-2 was a single-seater trainer aircraft</a:t>
            </a:r>
          </a:p>
        </p:txBody>
      </p:sp>
      <p:pic>
        <p:nvPicPr>
          <p:cNvPr id="13" name="Picture 12"/>
          <p:cNvPicPr>
            <a:picLocks noChangeAspect="1"/>
          </p:cNvPicPr>
          <p:nvPr/>
        </p:nvPicPr>
        <p:blipFill>
          <a:blip r:embed="rId6"/>
          <a:stretch>
            <a:fillRect/>
          </a:stretch>
        </p:blipFill>
        <p:spPr>
          <a:xfrm>
            <a:off x="6444208" y="2276872"/>
            <a:ext cx="2527788" cy="1752600"/>
          </a:xfrm>
          <a:prstGeom prst="rect">
            <a:avLst/>
          </a:prstGeom>
        </p:spPr>
      </p:pic>
      <p:sp>
        <p:nvSpPr>
          <p:cNvPr id="14" name="Rectangle 13"/>
          <p:cNvSpPr/>
          <p:nvPr/>
        </p:nvSpPr>
        <p:spPr>
          <a:xfrm>
            <a:off x="6444208" y="4029472"/>
            <a:ext cx="2646040" cy="646331"/>
          </a:xfrm>
          <a:prstGeom prst="rect">
            <a:avLst/>
          </a:prstGeom>
        </p:spPr>
        <p:txBody>
          <a:bodyPr wrap="square">
            <a:spAutoFit/>
          </a:bodyPr>
          <a:lstStyle/>
          <a:p>
            <a:r>
              <a:rPr lang="en-US" sz="1200"/>
              <a:t>The Siebel Fh 104 Hallore was a small German twin-engined transport, communications and liaison aircraft</a:t>
            </a:r>
          </a:p>
        </p:txBody>
      </p:sp>
      <p:pic>
        <p:nvPicPr>
          <p:cNvPr id="15" name="Picture 14"/>
          <p:cNvPicPr>
            <a:picLocks noChangeAspect="1"/>
          </p:cNvPicPr>
          <p:nvPr/>
        </p:nvPicPr>
        <p:blipFill>
          <a:blip r:embed="rId7"/>
          <a:stretch>
            <a:fillRect/>
          </a:stretch>
        </p:blipFill>
        <p:spPr>
          <a:xfrm>
            <a:off x="6444208" y="4698999"/>
            <a:ext cx="2025401" cy="1350267"/>
          </a:xfrm>
          <a:prstGeom prst="rect">
            <a:avLst/>
          </a:prstGeom>
        </p:spPr>
      </p:pic>
      <p:sp>
        <p:nvSpPr>
          <p:cNvPr id="16" name="Rectangle 15"/>
          <p:cNvSpPr/>
          <p:nvPr/>
        </p:nvSpPr>
        <p:spPr>
          <a:xfrm>
            <a:off x="6422251" y="6023029"/>
            <a:ext cx="2934072" cy="646331"/>
          </a:xfrm>
          <a:prstGeom prst="rect">
            <a:avLst/>
          </a:prstGeom>
        </p:spPr>
        <p:txBody>
          <a:bodyPr wrap="square">
            <a:spAutoFit/>
          </a:bodyPr>
          <a:lstStyle/>
          <a:p>
            <a:r>
              <a:rPr lang="en-US" sz="1200"/>
              <a:t>The Messerschmitt Bf 108 Taifun was a German single-engine sports and touring aircraft</a:t>
            </a:r>
          </a:p>
        </p:txBody>
      </p:sp>
      <p:pic>
        <p:nvPicPr>
          <p:cNvPr id="17" name="Picture 16"/>
          <p:cNvPicPr>
            <a:picLocks noChangeAspect="1"/>
          </p:cNvPicPr>
          <p:nvPr/>
        </p:nvPicPr>
        <p:blipFill>
          <a:blip r:embed="rId8"/>
          <a:stretch>
            <a:fillRect/>
          </a:stretch>
        </p:blipFill>
        <p:spPr>
          <a:xfrm>
            <a:off x="3203848" y="5230103"/>
            <a:ext cx="1800523" cy="1350392"/>
          </a:xfrm>
          <a:prstGeom prst="rect">
            <a:avLst/>
          </a:prstGeom>
        </p:spPr>
      </p:pic>
      <p:sp>
        <p:nvSpPr>
          <p:cNvPr id="18" name="Rectangle 17"/>
          <p:cNvSpPr/>
          <p:nvPr/>
        </p:nvSpPr>
        <p:spPr>
          <a:xfrm>
            <a:off x="917848" y="5949280"/>
            <a:ext cx="2286000" cy="461665"/>
          </a:xfrm>
          <a:prstGeom prst="rect">
            <a:avLst/>
          </a:prstGeom>
        </p:spPr>
        <p:txBody>
          <a:bodyPr wrap="square">
            <a:spAutoFit/>
          </a:bodyPr>
          <a:lstStyle/>
          <a:p>
            <a:r>
              <a:rPr lang="en-US" sz="1200"/>
              <a:t>The Airco DH.2 was a single-seat biplane "pusher" aircraft</a:t>
            </a:r>
          </a:p>
        </p:txBody>
      </p:sp>
      <p:sp>
        <p:nvSpPr>
          <p:cNvPr id="19" name="TextBox 18"/>
          <p:cNvSpPr txBox="1"/>
          <p:nvPr/>
        </p:nvSpPr>
        <p:spPr>
          <a:xfrm>
            <a:off x="3347864" y="116632"/>
            <a:ext cx="2966715" cy="646331"/>
          </a:xfrm>
          <a:prstGeom prst="rect">
            <a:avLst/>
          </a:prstGeom>
          <a:noFill/>
        </p:spPr>
        <p:txBody>
          <a:bodyPr wrap="none" rtlCol="0">
            <a:spAutoFit/>
          </a:bodyPr>
          <a:lstStyle/>
          <a:p>
            <a:r>
              <a:rPr lang="en-US">
                <a:solidFill>
                  <a:srgbClr val="FF0000"/>
                </a:solidFill>
              </a:rPr>
              <a:t>Small, slow propeller aircraft.</a:t>
            </a:r>
          </a:p>
          <a:p>
            <a:r>
              <a:rPr lang="en-US">
                <a:solidFill>
                  <a:srgbClr val="FF0000"/>
                </a:solidFill>
              </a:rPr>
              <a:t>Not too bad.</a:t>
            </a:r>
          </a:p>
        </p:txBody>
      </p:sp>
    </p:spTree>
    <p:extLst>
      <p:ext uri="{BB962C8B-B14F-4D97-AF65-F5344CB8AC3E}">
        <p14:creationId xmlns:p14="http://schemas.microsoft.com/office/powerpoint/2010/main" val="176652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3</a:t>
            </a:r>
          </a:p>
        </p:txBody>
      </p:sp>
      <p:sp>
        <p:nvSpPr>
          <p:cNvPr id="4" name="Rectangle 3"/>
          <p:cNvSpPr/>
          <p:nvPr/>
        </p:nvSpPr>
        <p:spPr>
          <a:xfrm>
            <a:off x="6829624" y="28901"/>
            <a:ext cx="2286000" cy="2062103"/>
          </a:xfrm>
          <a:prstGeom prst="rect">
            <a:avLst/>
          </a:prstGeom>
        </p:spPr>
        <p:txBody>
          <a:bodyPr wrap="square">
            <a:spAutoFit/>
          </a:bodyPr>
          <a:lstStyle/>
          <a:p>
            <a:r>
              <a:rPr lang="en-US" sz="1600"/>
              <a:t>cluster3, 12 models</a:t>
            </a:r>
          </a:p>
          <a:p>
            <a:r>
              <a:rPr lang="en-US" sz="1600"/>
              <a:t>   ceiling :  16921.1</a:t>
            </a:r>
          </a:p>
          <a:p>
            <a:r>
              <a:rPr lang="en-US" sz="1600"/>
              <a:t>   maxspeed :  2456.9</a:t>
            </a:r>
          </a:p>
          <a:p>
            <a:r>
              <a:rPr lang="en-US" sz="1600"/>
              <a:t>   crew :  2.67</a:t>
            </a:r>
          </a:p>
          <a:p>
            <a:r>
              <a:rPr lang="en-US" sz="1600"/>
              <a:t>   length :  17.2</a:t>
            </a:r>
          </a:p>
          <a:p>
            <a:r>
              <a:rPr lang="en-US" sz="1600"/>
              <a:t>   height :  4.92</a:t>
            </a:r>
          </a:p>
          <a:p>
            <a:r>
              <a:rPr lang="en-US" sz="1600"/>
              <a:t>   emptyweight :  9941</a:t>
            </a:r>
          </a:p>
          <a:p>
            <a:r>
              <a:rPr lang="en-US" sz="1600"/>
              <a:t>   wingspan :  10.1</a:t>
            </a:r>
          </a:p>
        </p:txBody>
      </p:sp>
      <p:pic>
        <p:nvPicPr>
          <p:cNvPr id="5" name="Picture 4"/>
          <p:cNvPicPr>
            <a:picLocks noChangeAspect="1"/>
          </p:cNvPicPr>
          <p:nvPr/>
        </p:nvPicPr>
        <p:blipFill>
          <a:blip r:embed="rId2"/>
          <a:stretch>
            <a:fillRect/>
          </a:stretch>
        </p:blipFill>
        <p:spPr>
          <a:xfrm>
            <a:off x="115264" y="1124744"/>
            <a:ext cx="2368504" cy="1579003"/>
          </a:xfrm>
          <a:prstGeom prst="rect">
            <a:avLst/>
          </a:prstGeom>
        </p:spPr>
      </p:pic>
      <p:sp>
        <p:nvSpPr>
          <p:cNvPr id="6" name="Rectangle 5"/>
          <p:cNvSpPr/>
          <p:nvPr/>
        </p:nvSpPr>
        <p:spPr>
          <a:xfrm>
            <a:off x="115264" y="2712605"/>
            <a:ext cx="2368504" cy="461665"/>
          </a:xfrm>
          <a:prstGeom prst="rect">
            <a:avLst/>
          </a:prstGeom>
        </p:spPr>
        <p:txBody>
          <a:bodyPr wrap="square">
            <a:spAutoFit/>
          </a:bodyPr>
          <a:lstStyle/>
          <a:p>
            <a:r>
              <a:rPr lang="en-US" sz="1200"/>
              <a:t>The Mikoyan MiG-29 is a fourth-generation jet fighter aircraft</a:t>
            </a:r>
          </a:p>
        </p:txBody>
      </p:sp>
      <p:pic>
        <p:nvPicPr>
          <p:cNvPr id="7" name="Picture 6"/>
          <p:cNvPicPr>
            <a:picLocks noChangeAspect="1"/>
          </p:cNvPicPr>
          <p:nvPr/>
        </p:nvPicPr>
        <p:blipFill>
          <a:blip r:embed="rId3"/>
          <a:stretch>
            <a:fillRect/>
          </a:stretch>
        </p:blipFill>
        <p:spPr>
          <a:xfrm>
            <a:off x="115264" y="3608059"/>
            <a:ext cx="2355864" cy="1766898"/>
          </a:xfrm>
          <a:prstGeom prst="rect">
            <a:avLst/>
          </a:prstGeom>
        </p:spPr>
      </p:pic>
      <p:sp>
        <p:nvSpPr>
          <p:cNvPr id="8" name="Rectangle 7"/>
          <p:cNvSpPr/>
          <p:nvPr/>
        </p:nvSpPr>
        <p:spPr>
          <a:xfrm>
            <a:off x="115264" y="5374957"/>
            <a:ext cx="2368504" cy="646331"/>
          </a:xfrm>
          <a:prstGeom prst="rect">
            <a:avLst/>
          </a:prstGeom>
        </p:spPr>
        <p:txBody>
          <a:bodyPr wrap="square">
            <a:spAutoFit/>
          </a:bodyPr>
          <a:lstStyle/>
          <a:p>
            <a:r>
              <a:rPr lang="en-US" sz="1200"/>
              <a:t>The Vought F-8 Crusader was a single-engine, supersonic [fighter] aircraft</a:t>
            </a:r>
          </a:p>
        </p:txBody>
      </p:sp>
      <p:pic>
        <p:nvPicPr>
          <p:cNvPr id="9" name="Picture 8"/>
          <p:cNvPicPr>
            <a:picLocks noChangeAspect="1"/>
          </p:cNvPicPr>
          <p:nvPr/>
        </p:nvPicPr>
        <p:blipFill>
          <a:blip r:embed="rId4"/>
          <a:stretch>
            <a:fillRect/>
          </a:stretch>
        </p:blipFill>
        <p:spPr>
          <a:xfrm>
            <a:off x="2667000" y="1124745"/>
            <a:ext cx="2533158" cy="1579002"/>
          </a:xfrm>
          <a:prstGeom prst="rect">
            <a:avLst/>
          </a:prstGeom>
        </p:spPr>
      </p:pic>
      <p:sp>
        <p:nvSpPr>
          <p:cNvPr id="10" name="Rectangle 9"/>
          <p:cNvSpPr/>
          <p:nvPr/>
        </p:nvSpPr>
        <p:spPr>
          <a:xfrm>
            <a:off x="2677337" y="2700418"/>
            <a:ext cx="2522821" cy="830997"/>
          </a:xfrm>
          <a:prstGeom prst="rect">
            <a:avLst/>
          </a:prstGeom>
        </p:spPr>
        <p:txBody>
          <a:bodyPr wrap="square">
            <a:spAutoFit/>
          </a:bodyPr>
          <a:lstStyle/>
          <a:p>
            <a:r>
              <a:rPr lang="en-US" sz="1200"/>
              <a:t>The English Electric Lightning is a supersonic jet fighter aircraft of the Cold War era, noted for its great speed.</a:t>
            </a:r>
          </a:p>
        </p:txBody>
      </p:sp>
      <p:pic>
        <p:nvPicPr>
          <p:cNvPr id="11" name="Picture 10"/>
          <p:cNvPicPr>
            <a:picLocks noChangeAspect="1"/>
          </p:cNvPicPr>
          <p:nvPr/>
        </p:nvPicPr>
        <p:blipFill>
          <a:blip r:embed="rId5"/>
          <a:stretch>
            <a:fillRect/>
          </a:stretch>
        </p:blipFill>
        <p:spPr>
          <a:xfrm>
            <a:off x="2555776" y="3608059"/>
            <a:ext cx="2644382" cy="1736478"/>
          </a:xfrm>
          <a:prstGeom prst="rect">
            <a:avLst/>
          </a:prstGeom>
        </p:spPr>
      </p:pic>
      <p:sp>
        <p:nvSpPr>
          <p:cNvPr id="12" name="Rectangle 11"/>
          <p:cNvSpPr/>
          <p:nvPr/>
        </p:nvSpPr>
        <p:spPr>
          <a:xfrm>
            <a:off x="2534289" y="5374957"/>
            <a:ext cx="2665869" cy="461665"/>
          </a:xfrm>
          <a:prstGeom prst="rect">
            <a:avLst/>
          </a:prstGeom>
        </p:spPr>
        <p:txBody>
          <a:bodyPr wrap="square">
            <a:spAutoFit/>
          </a:bodyPr>
          <a:lstStyle/>
          <a:p>
            <a:r>
              <a:rPr lang="en-US" sz="1200"/>
              <a:t>The Dassault Mirage 5 is a supersonic attack aircraft</a:t>
            </a:r>
          </a:p>
        </p:txBody>
      </p:sp>
      <p:pic>
        <p:nvPicPr>
          <p:cNvPr id="13" name="Picture 12"/>
          <p:cNvPicPr>
            <a:picLocks noChangeAspect="1"/>
          </p:cNvPicPr>
          <p:nvPr/>
        </p:nvPicPr>
        <p:blipFill>
          <a:blip r:embed="rId6"/>
          <a:stretch>
            <a:fillRect/>
          </a:stretch>
        </p:blipFill>
        <p:spPr>
          <a:xfrm>
            <a:off x="6012160" y="2132856"/>
            <a:ext cx="2399503" cy="1575674"/>
          </a:xfrm>
          <a:prstGeom prst="rect">
            <a:avLst/>
          </a:prstGeom>
        </p:spPr>
      </p:pic>
      <p:sp>
        <p:nvSpPr>
          <p:cNvPr id="14" name="Rectangle 13"/>
          <p:cNvSpPr/>
          <p:nvPr/>
        </p:nvSpPr>
        <p:spPr>
          <a:xfrm>
            <a:off x="6004514" y="3708530"/>
            <a:ext cx="2407149" cy="646331"/>
          </a:xfrm>
          <a:prstGeom prst="rect">
            <a:avLst/>
          </a:prstGeom>
        </p:spPr>
        <p:txBody>
          <a:bodyPr wrap="square">
            <a:spAutoFit/>
          </a:bodyPr>
          <a:lstStyle/>
          <a:p>
            <a:r>
              <a:rPr lang="en-US" sz="1200"/>
              <a:t>The Northrop T-38 Talon is a two-seat, twin-engine supersonic jet trainer</a:t>
            </a:r>
          </a:p>
        </p:txBody>
      </p:sp>
      <p:pic>
        <p:nvPicPr>
          <p:cNvPr id="15" name="Picture 14"/>
          <p:cNvPicPr>
            <a:picLocks noChangeAspect="1"/>
          </p:cNvPicPr>
          <p:nvPr/>
        </p:nvPicPr>
        <p:blipFill>
          <a:blip r:embed="rId7"/>
          <a:stretch>
            <a:fillRect/>
          </a:stretch>
        </p:blipFill>
        <p:spPr>
          <a:xfrm>
            <a:off x="6012159" y="4350597"/>
            <a:ext cx="2399503" cy="1599669"/>
          </a:xfrm>
          <a:prstGeom prst="rect">
            <a:avLst/>
          </a:prstGeom>
        </p:spPr>
      </p:pic>
      <p:sp>
        <p:nvSpPr>
          <p:cNvPr id="16" name="Rectangle 15"/>
          <p:cNvSpPr/>
          <p:nvPr/>
        </p:nvSpPr>
        <p:spPr>
          <a:xfrm>
            <a:off x="5993904" y="6005322"/>
            <a:ext cx="2610544" cy="461665"/>
          </a:xfrm>
          <a:prstGeom prst="rect">
            <a:avLst/>
          </a:prstGeom>
        </p:spPr>
        <p:txBody>
          <a:bodyPr wrap="square">
            <a:spAutoFit/>
          </a:bodyPr>
          <a:lstStyle/>
          <a:p>
            <a:r>
              <a:rPr lang="en-US" sz="1200"/>
              <a:t>The Mikoyan MiG-35 is a further development of the MiG-29</a:t>
            </a:r>
          </a:p>
        </p:txBody>
      </p:sp>
      <p:sp>
        <p:nvSpPr>
          <p:cNvPr id="17" name="TextBox 16"/>
          <p:cNvSpPr txBox="1"/>
          <p:nvPr/>
        </p:nvSpPr>
        <p:spPr>
          <a:xfrm>
            <a:off x="3347864" y="116632"/>
            <a:ext cx="2646040" cy="646331"/>
          </a:xfrm>
          <a:prstGeom prst="rect">
            <a:avLst/>
          </a:prstGeom>
          <a:noFill/>
        </p:spPr>
        <p:txBody>
          <a:bodyPr wrap="square" rtlCol="0">
            <a:spAutoFit/>
          </a:bodyPr>
          <a:lstStyle/>
          <a:p>
            <a:r>
              <a:rPr lang="en-US">
                <a:solidFill>
                  <a:srgbClr val="FF0000"/>
                </a:solidFill>
              </a:rPr>
              <a:t>Small, very fast jet planes. Pretty good.</a:t>
            </a:r>
          </a:p>
        </p:txBody>
      </p:sp>
    </p:spTree>
    <p:extLst>
      <p:ext uri="{BB962C8B-B14F-4D97-AF65-F5344CB8AC3E}">
        <p14:creationId xmlns:p14="http://schemas.microsoft.com/office/powerpoint/2010/main" val="335295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2</a:t>
            </a:r>
          </a:p>
        </p:txBody>
      </p:sp>
      <p:sp>
        <p:nvSpPr>
          <p:cNvPr id="4" name="Rectangle 3"/>
          <p:cNvSpPr/>
          <p:nvPr/>
        </p:nvSpPr>
        <p:spPr>
          <a:xfrm>
            <a:off x="6786317" y="7375"/>
            <a:ext cx="2358008" cy="2123658"/>
          </a:xfrm>
          <a:prstGeom prst="rect">
            <a:avLst/>
          </a:prstGeom>
        </p:spPr>
        <p:txBody>
          <a:bodyPr wrap="square">
            <a:spAutoFit/>
          </a:bodyPr>
          <a:lstStyle/>
          <a:p>
            <a:r>
              <a:rPr lang="en-US" sz="1600"/>
              <a:t>cluster2, 27 models</a:t>
            </a:r>
          </a:p>
          <a:p>
            <a:r>
              <a:rPr lang="en-US" sz="1600"/>
              <a:t>   ceiling :  6447.5</a:t>
            </a:r>
          </a:p>
          <a:p>
            <a:r>
              <a:rPr lang="en-US" sz="1600"/>
              <a:t>   maxspeed :  435</a:t>
            </a:r>
          </a:p>
          <a:p>
            <a:r>
              <a:rPr lang="en-US" sz="1600"/>
              <a:t>   crew :  5.4</a:t>
            </a:r>
          </a:p>
          <a:p>
            <a:r>
              <a:rPr lang="en-US" sz="1600"/>
              <a:t>   length :  24.4</a:t>
            </a:r>
          </a:p>
          <a:p>
            <a:r>
              <a:rPr lang="en-US" sz="1600"/>
              <a:t>   height :  6.7</a:t>
            </a:r>
          </a:p>
          <a:p>
            <a:r>
              <a:rPr lang="en-US" sz="1600"/>
              <a:t>   emptyweight :  16894</a:t>
            </a:r>
          </a:p>
          <a:p>
            <a:r>
              <a:rPr lang="en-US" sz="1600"/>
              <a:t>   wingspan :  32.8</a:t>
            </a:r>
          </a:p>
        </p:txBody>
      </p:sp>
      <p:pic>
        <p:nvPicPr>
          <p:cNvPr id="5" name="Picture 4"/>
          <p:cNvPicPr>
            <a:picLocks noChangeAspect="1"/>
          </p:cNvPicPr>
          <p:nvPr/>
        </p:nvPicPr>
        <p:blipFill>
          <a:blip r:embed="rId2"/>
          <a:stretch>
            <a:fillRect/>
          </a:stretch>
        </p:blipFill>
        <p:spPr>
          <a:xfrm>
            <a:off x="143269" y="1045699"/>
            <a:ext cx="2412507" cy="1608338"/>
          </a:xfrm>
          <a:prstGeom prst="rect">
            <a:avLst/>
          </a:prstGeom>
        </p:spPr>
      </p:pic>
      <p:sp>
        <p:nvSpPr>
          <p:cNvPr id="6" name="Rectangle 5"/>
          <p:cNvSpPr/>
          <p:nvPr/>
        </p:nvSpPr>
        <p:spPr>
          <a:xfrm>
            <a:off x="143269" y="2690336"/>
            <a:ext cx="2412507" cy="461665"/>
          </a:xfrm>
          <a:prstGeom prst="rect">
            <a:avLst/>
          </a:prstGeom>
        </p:spPr>
        <p:txBody>
          <a:bodyPr wrap="square">
            <a:spAutoFit/>
          </a:bodyPr>
          <a:lstStyle/>
          <a:p>
            <a:r>
              <a:rPr lang="en-US" sz="1200"/>
              <a:t>The Bartini Beriev VVA-14 (vertical take-off amphibious aircraft)</a:t>
            </a:r>
          </a:p>
        </p:txBody>
      </p:sp>
      <p:pic>
        <p:nvPicPr>
          <p:cNvPr id="7" name="Picture 6"/>
          <p:cNvPicPr>
            <a:picLocks noChangeAspect="1"/>
          </p:cNvPicPr>
          <p:nvPr/>
        </p:nvPicPr>
        <p:blipFill>
          <a:blip r:embed="rId3"/>
          <a:stretch>
            <a:fillRect/>
          </a:stretch>
        </p:blipFill>
        <p:spPr>
          <a:xfrm>
            <a:off x="143269" y="3212976"/>
            <a:ext cx="2452164" cy="1512168"/>
          </a:xfrm>
          <a:prstGeom prst="rect">
            <a:avLst/>
          </a:prstGeom>
        </p:spPr>
      </p:pic>
      <p:sp>
        <p:nvSpPr>
          <p:cNvPr id="8" name="Rectangle 7"/>
          <p:cNvSpPr/>
          <p:nvPr/>
        </p:nvSpPr>
        <p:spPr>
          <a:xfrm>
            <a:off x="143269" y="4728807"/>
            <a:ext cx="2412507" cy="646331"/>
          </a:xfrm>
          <a:prstGeom prst="rect">
            <a:avLst/>
          </a:prstGeom>
        </p:spPr>
        <p:txBody>
          <a:bodyPr wrap="square">
            <a:spAutoFit/>
          </a:bodyPr>
          <a:lstStyle/>
          <a:p>
            <a:r>
              <a:rPr lang="en-US" sz="1200"/>
              <a:t>The Aviation Traders ATL-98 Carvair was a large piston-engine transport aircraft.</a:t>
            </a:r>
          </a:p>
        </p:txBody>
      </p:sp>
      <p:pic>
        <p:nvPicPr>
          <p:cNvPr id="9" name="Picture 8"/>
          <p:cNvPicPr>
            <a:picLocks noChangeAspect="1"/>
          </p:cNvPicPr>
          <p:nvPr/>
        </p:nvPicPr>
        <p:blipFill>
          <a:blip r:embed="rId4"/>
          <a:stretch>
            <a:fillRect/>
          </a:stretch>
        </p:blipFill>
        <p:spPr>
          <a:xfrm>
            <a:off x="143269" y="5366560"/>
            <a:ext cx="2052467" cy="1101491"/>
          </a:xfrm>
          <a:prstGeom prst="rect">
            <a:avLst/>
          </a:prstGeom>
        </p:spPr>
      </p:pic>
      <p:sp>
        <p:nvSpPr>
          <p:cNvPr id="10" name="Rectangle 9"/>
          <p:cNvSpPr/>
          <p:nvPr/>
        </p:nvSpPr>
        <p:spPr>
          <a:xfrm>
            <a:off x="179512" y="6423719"/>
            <a:ext cx="3294112" cy="461665"/>
          </a:xfrm>
          <a:prstGeom prst="rect">
            <a:avLst/>
          </a:prstGeom>
        </p:spPr>
        <p:txBody>
          <a:bodyPr wrap="square">
            <a:spAutoFit/>
          </a:bodyPr>
          <a:lstStyle/>
          <a:p>
            <a:r>
              <a:rPr lang="en-US" sz="1200"/>
              <a:t>The Junkers Ju 290 was a long-range transport, maritime patrol aircraft and heavy bomber</a:t>
            </a:r>
          </a:p>
        </p:txBody>
      </p:sp>
      <p:pic>
        <p:nvPicPr>
          <p:cNvPr id="11" name="Picture 10"/>
          <p:cNvPicPr>
            <a:picLocks noChangeAspect="1"/>
          </p:cNvPicPr>
          <p:nvPr/>
        </p:nvPicPr>
        <p:blipFill>
          <a:blip r:embed="rId5"/>
          <a:stretch>
            <a:fillRect/>
          </a:stretch>
        </p:blipFill>
        <p:spPr>
          <a:xfrm>
            <a:off x="2811015" y="1045699"/>
            <a:ext cx="2337048" cy="1620353"/>
          </a:xfrm>
          <a:prstGeom prst="rect">
            <a:avLst/>
          </a:prstGeom>
        </p:spPr>
      </p:pic>
      <p:sp>
        <p:nvSpPr>
          <p:cNvPr id="12" name="Rectangle 11"/>
          <p:cNvSpPr/>
          <p:nvPr/>
        </p:nvSpPr>
        <p:spPr>
          <a:xfrm>
            <a:off x="2811016" y="2691336"/>
            <a:ext cx="2337048" cy="461665"/>
          </a:xfrm>
          <a:prstGeom prst="rect">
            <a:avLst/>
          </a:prstGeom>
        </p:spPr>
        <p:txBody>
          <a:bodyPr wrap="square">
            <a:spAutoFit/>
          </a:bodyPr>
          <a:lstStyle/>
          <a:p>
            <a:r>
              <a:rPr lang="en-US" sz="1200"/>
              <a:t>The Fokker 50 is a turboprop-powered airliner</a:t>
            </a:r>
          </a:p>
        </p:txBody>
      </p:sp>
      <p:pic>
        <p:nvPicPr>
          <p:cNvPr id="13" name="Picture 12"/>
          <p:cNvPicPr>
            <a:picLocks noChangeAspect="1"/>
          </p:cNvPicPr>
          <p:nvPr/>
        </p:nvPicPr>
        <p:blipFill>
          <a:blip r:embed="rId6"/>
          <a:stretch>
            <a:fillRect/>
          </a:stretch>
        </p:blipFill>
        <p:spPr>
          <a:xfrm>
            <a:off x="2855071" y="3284984"/>
            <a:ext cx="2292992" cy="1368152"/>
          </a:xfrm>
          <a:prstGeom prst="rect">
            <a:avLst/>
          </a:prstGeom>
        </p:spPr>
      </p:pic>
      <p:sp>
        <p:nvSpPr>
          <p:cNvPr id="14" name="Rectangle 13"/>
          <p:cNvSpPr/>
          <p:nvPr/>
        </p:nvSpPr>
        <p:spPr>
          <a:xfrm>
            <a:off x="2863051" y="4741994"/>
            <a:ext cx="2285012" cy="461665"/>
          </a:xfrm>
          <a:prstGeom prst="rect">
            <a:avLst/>
          </a:prstGeom>
        </p:spPr>
        <p:txBody>
          <a:bodyPr wrap="square">
            <a:spAutoFit/>
          </a:bodyPr>
          <a:lstStyle/>
          <a:p>
            <a:r>
              <a:rPr lang="en-US" sz="1200"/>
              <a:t>The PB2Y Coronado was a large flying boat patrol bomber </a:t>
            </a:r>
          </a:p>
        </p:txBody>
      </p:sp>
      <p:pic>
        <p:nvPicPr>
          <p:cNvPr id="15" name="Picture 14"/>
          <p:cNvPicPr>
            <a:picLocks noChangeAspect="1"/>
          </p:cNvPicPr>
          <p:nvPr/>
        </p:nvPicPr>
        <p:blipFill>
          <a:blip r:embed="rId7"/>
          <a:stretch>
            <a:fillRect/>
          </a:stretch>
        </p:blipFill>
        <p:spPr>
          <a:xfrm>
            <a:off x="5353832" y="2132856"/>
            <a:ext cx="2316971" cy="1807237"/>
          </a:xfrm>
          <a:prstGeom prst="rect">
            <a:avLst/>
          </a:prstGeom>
        </p:spPr>
      </p:pic>
      <p:sp>
        <p:nvSpPr>
          <p:cNvPr id="16" name="Rectangle 15"/>
          <p:cNvSpPr/>
          <p:nvPr/>
        </p:nvSpPr>
        <p:spPr>
          <a:xfrm>
            <a:off x="5348049" y="3959774"/>
            <a:ext cx="2322754" cy="461665"/>
          </a:xfrm>
          <a:prstGeom prst="rect">
            <a:avLst/>
          </a:prstGeom>
        </p:spPr>
        <p:txBody>
          <a:bodyPr wrap="square">
            <a:spAutoFit/>
          </a:bodyPr>
          <a:lstStyle/>
          <a:p>
            <a:r>
              <a:rPr lang="en-US" sz="1200"/>
              <a:t>The Junkers Ju 89 was a heavy bomber</a:t>
            </a:r>
          </a:p>
        </p:txBody>
      </p:sp>
      <p:pic>
        <p:nvPicPr>
          <p:cNvPr id="17" name="Picture 16"/>
          <p:cNvPicPr>
            <a:picLocks noChangeAspect="1"/>
          </p:cNvPicPr>
          <p:nvPr/>
        </p:nvPicPr>
        <p:blipFill>
          <a:blip r:embed="rId8"/>
          <a:stretch>
            <a:fillRect/>
          </a:stretch>
        </p:blipFill>
        <p:spPr>
          <a:xfrm>
            <a:off x="5334768" y="4453222"/>
            <a:ext cx="2405584" cy="1579667"/>
          </a:xfrm>
          <a:prstGeom prst="rect">
            <a:avLst/>
          </a:prstGeom>
        </p:spPr>
      </p:pic>
      <p:sp>
        <p:nvSpPr>
          <p:cNvPr id="18" name="Rectangle 17"/>
          <p:cNvSpPr/>
          <p:nvPr/>
        </p:nvSpPr>
        <p:spPr>
          <a:xfrm>
            <a:off x="5334768" y="6038901"/>
            <a:ext cx="2405584" cy="461665"/>
          </a:xfrm>
          <a:prstGeom prst="rect">
            <a:avLst/>
          </a:prstGeom>
        </p:spPr>
        <p:txBody>
          <a:bodyPr wrap="square">
            <a:spAutoFit/>
          </a:bodyPr>
          <a:lstStyle/>
          <a:p>
            <a:r>
              <a:rPr lang="en-US" sz="1200"/>
              <a:t>The Beriev Be-200 Altair is a multipurpose amphibious aircraft</a:t>
            </a:r>
          </a:p>
        </p:txBody>
      </p:sp>
      <p:sp>
        <p:nvSpPr>
          <p:cNvPr id="19" name="TextBox 18"/>
          <p:cNvSpPr txBox="1"/>
          <p:nvPr/>
        </p:nvSpPr>
        <p:spPr>
          <a:xfrm>
            <a:off x="3347864" y="116632"/>
            <a:ext cx="2952328" cy="646331"/>
          </a:xfrm>
          <a:prstGeom prst="rect">
            <a:avLst/>
          </a:prstGeom>
          <a:noFill/>
        </p:spPr>
        <p:txBody>
          <a:bodyPr wrap="square" rtlCol="0">
            <a:spAutoFit/>
          </a:bodyPr>
          <a:lstStyle/>
          <a:p>
            <a:r>
              <a:rPr lang="en-US">
                <a:solidFill>
                  <a:srgbClr val="FF0000"/>
                </a:solidFill>
              </a:rPr>
              <a:t>Biggish, kind of slow planes.</a:t>
            </a:r>
          </a:p>
          <a:p>
            <a:r>
              <a:rPr lang="en-US">
                <a:solidFill>
                  <a:srgbClr val="FF0000"/>
                </a:solidFill>
              </a:rPr>
              <a:t>Some oddballs in this group.</a:t>
            </a:r>
          </a:p>
        </p:txBody>
      </p:sp>
    </p:spTree>
    <p:extLst>
      <p:ext uri="{BB962C8B-B14F-4D97-AF65-F5344CB8AC3E}">
        <p14:creationId xmlns:p14="http://schemas.microsoft.com/office/powerpoint/2010/main" val="496281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00070"/>
            <a:ext cx="7886700" cy="1325563"/>
          </a:xfrm>
        </p:spPr>
        <p:txBody>
          <a:bodyPr/>
          <a:lstStyle/>
          <a:p>
            <a:r>
              <a:rPr lang="en-US" dirty="0"/>
              <a:t>Cluster 1</a:t>
            </a:r>
          </a:p>
        </p:txBody>
      </p:sp>
      <p:sp>
        <p:nvSpPr>
          <p:cNvPr id="4" name="Rectangle 3"/>
          <p:cNvSpPr/>
          <p:nvPr/>
        </p:nvSpPr>
        <p:spPr>
          <a:xfrm>
            <a:off x="7080503" y="0"/>
            <a:ext cx="2069976" cy="2123658"/>
          </a:xfrm>
          <a:prstGeom prst="rect">
            <a:avLst/>
          </a:prstGeom>
        </p:spPr>
        <p:txBody>
          <a:bodyPr wrap="square">
            <a:spAutoFit/>
          </a:bodyPr>
          <a:lstStyle/>
          <a:p>
            <a:r>
              <a:rPr lang="en-US" sz="1600"/>
              <a:t>cluster1, 50 models</a:t>
            </a:r>
          </a:p>
          <a:p>
            <a:r>
              <a:rPr lang="en-US" sz="1600"/>
              <a:t>   ceiling :  11612</a:t>
            </a:r>
          </a:p>
          <a:p>
            <a:r>
              <a:rPr lang="en-US" sz="1600"/>
              <a:t>   maxspeed :  726.4</a:t>
            </a:r>
          </a:p>
          <a:p>
            <a:r>
              <a:rPr lang="en-US" sz="1600"/>
              <a:t>   crew :  1.6</a:t>
            </a:r>
          </a:p>
          <a:p>
            <a:r>
              <a:rPr lang="en-US" sz="1600"/>
              <a:t>   length :  11.9</a:t>
            </a:r>
          </a:p>
          <a:p>
            <a:r>
              <a:rPr lang="en-US" sz="1600"/>
              <a:t>   height :  3.8</a:t>
            </a:r>
          </a:p>
          <a:p>
            <a:r>
              <a:rPr lang="en-US" sz="1600"/>
              <a:t>   emptyweight :  5303</a:t>
            </a:r>
          </a:p>
          <a:p>
            <a:r>
              <a:rPr lang="en-US" sz="1600"/>
              <a:t>   wingspan :  13</a:t>
            </a:r>
          </a:p>
        </p:txBody>
      </p:sp>
      <p:pic>
        <p:nvPicPr>
          <p:cNvPr id="5" name="Picture 4"/>
          <p:cNvPicPr>
            <a:picLocks noChangeAspect="1"/>
          </p:cNvPicPr>
          <p:nvPr/>
        </p:nvPicPr>
        <p:blipFill>
          <a:blip r:embed="rId2"/>
          <a:stretch>
            <a:fillRect/>
          </a:stretch>
        </p:blipFill>
        <p:spPr>
          <a:xfrm>
            <a:off x="134052" y="1052736"/>
            <a:ext cx="2484276" cy="1656184"/>
          </a:xfrm>
          <a:prstGeom prst="rect">
            <a:avLst/>
          </a:prstGeom>
        </p:spPr>
      </p:pic>
      <p:sp>
        <p:nvSpPr>
          <p:cNvPr id="6" name="Rectangle 5"/>
          <p:cNvSpPr/>
          <p:nvPr/>
        </p:nvSpPr>
        <p:spPr>
          <a:xfrm>
            <a:off x="115264" y="2714932"/>
            <a:ext cx="2503064" cy="461665"/>
          </a:xfrm>
          <a:prstGeom prst="rect">
            <a:avLst/>
          </a:prstGeom>
        </p:spPr>
        <p:txBody>
          <a:bodyPr wrap="square">
            <a:spAutoFit/>
          </a:bodyPr>
          <a:lstStyle/>
          <a:p>
            <a:r>
              <a:rPr lang="en-US" sz="1200"/>
              <a:t>The Adam A700 AdamJet was a proposed six-seat civil utility aircraft</a:t>
            </a:r>
          </a:p>
        </p:txBody>
      </p:sp>
      <p:pic>
        <p:nvPicPr>
          <p:cNvPr id="7" name="Picture 6"/>
          <p:cNvPicPr>
            <a:picLocks noChangeAspect="1"/>
          </p:cNvPicPr>
          <p:nvPr/>
        </p:nvPicPr>
        <p:blipFill>
          <a:blip r:embed="rId3"/>
          <a:stretch>
            <a:fillRect/>
          </a:stretch>
        </p:blipFill>
        <p:spPr>
          <a:xfrm>
            <a:off x="115264" y="3212976"/>
            <a:ext cx="2503064" cy="1393372"/>
          </a:xfrm>
          <a:prstGeom prst="rect">
            <a:avLst/>
          </a:prstGeom>
        </p:spPr>
      </p:pic>
      <p:sp>
        <p:nvSpPr>
          <p:cNvPr id="8" name="Rectangle 7"/>
          <p:cNvSpPr/>
          <p:nvPr/>
        </p:nvSpPr>
        <p:spPr>
          <a:xfrm>
            <a:off x="134052" y="4653136"/>
            <a:ext cx="2484276" cy="461665"/>
          </a:xfrm>
          <a:prstGeom prst="rect">
            <a:avLst/>
          </a:prstGeom>
        </p:spPr>
        <p:txBody>
          <a:bodyPr wrap="square">
            <a:spAutoFit/>
          </a:bodyPr>
          <a:lstStyle/>
          <a:p>
            <a:r>
              <a:rPr lang="en-US" sz="1200"/>
              <a:t>The Learjet 23 is a ... twin-engine, high-speed business jet</a:t>
            </a:r>
          </a:p>
        </p:txBody>
      </p:sp>
      <p:pic>
        <p:nvPicPr>
          <p:cNvPr id="14" name="Picture 13"/>
          <p:cNvPicPr>
            <a:picLocks noChangeAspect="1"/>
          </p:cNvPicPr>
          <p:nvPr/>
        </p:nvPicPr>
        <p:blipFill>
          <a:blip r:embed="rId4"/>
          <a:stretch>
            <a:fillRect/>
          </a:stretch>
        </p:blipFill>
        <p:spPr>
          <a:xfrm>
            <a:off x="115264" y="5085184"/>
            <a:ext cx="2532695" cy="1224136"/>
          </a:xfrm>
          <a:prstGeom prst="rect">
            <a:avLst/>
          </a:prstGeom>
        </p:spPr>
      </p:pic>
      <p:sp>
        <p:nvSpPr>
          <p:cNvPr id="15" name="Rectangle 14"/>
          <p:cNvSpPr/>
          <p:nvPr/>
        </p:nvSpPr>
        <p:spPr>
          <a:xfrm>
            <a:off x="286452" y="6296031"/>
            <a:ext cx="2484276" cy="461665"/>
          </a:xfrm>
          <a:prstGeom prst="rect">
            <a:avLst/>
          </a:prstGeom>
        </p:spPr>
        <p:txBody>
          <a:bodyPr wrap="square">
            <a:spAutoFit/>
          </a:bodyPr>
          <a:lstStyle/>
          <a:p>
            <a:r>
              <a:rPr lang="en-US" sz="1200"/>
              <a:t>The Learjet 24 is a ... twin-engine, high-speed business jet</a:t>
            </a:r>
          </a:p>
        </p:txBody>
      </p:sp>
      <p:pic>
        <p:nvPicPr>
          <p:cNvPr id="17" name="Picture 16"/>
          <p:cNvPicPr>
            <a:picLocks noChangeAspect="1"/>
          </p:cNvPicPr>
          <p:nvPr/>
        </p:nvPicPr>
        <p:blipFill>
          <a:blip r:embed="rId5"/>
          <a:stretch>
            <a:fillRect/>
          </a:stretch>
        </p:blipFill>
        <p:spPr>
          <a:xfrm>
            <a:off x="2751823" y="1052736"/>
            <a:ext cx="2540257" cy="1668102"/>
          </a:xfrm>
          <a:prstGeom prst="rect">
            <a:avLst/>
          </a:prstGeom>
        </p:spPr>
      </p:pic>
      <p:sp>
        <p:nvSpPr>
          <p:cNvPr id="18" name="Rectangle 17"/>
          <p:cNvSpPr/>
          <p:nvPr/>
        </p:nvSpPr>
        <p:spPr>
          <a:xfrm>
            <a:off x="2627784" y="2710661"/>
            <a:ext cx="2790056" cy="461665"/>
          </a:xfrm>
          <a:prstGeom prst="rect">
            <a:avLst/>
          </a:prstGeom>
        </p:spPr>
        <p:txBody>
          <a:bodyPr wrap="square">
            <a:spAutoFit/>
          </a:bodyPr>
          <a:lstStyle/>
          <a:p>
            <a:r>
              <a:rPr lang="en-US" sz="1200"/>
              <a:t>The Curtiss P-36 Hawk was an American-designed and built fighter aircraft </a:t>
            </a:r>
          </a:p>
        </p:txBody>
      </p:sp>
      <p:pic>
        <p:nvPicPr>
          <p:cNvPr id="19" name="Picture 18"/>
          <p:cNvPicPr>
            <a:picLocks noChangeAspect="1"/>
          </p:cNvPicPr>
          <p:nvPr/>
        </p:nvPicPr>
        <p:blipFill>
          <a:blip r:embed="rId6"/>
          <a:stretch>
            <a:fillRect/>
          </a:stretch>
        </p:blipFill>
        <p:spPr>
          <a:xfrm>
            <a:off x="2746503" y="3182117"/>
            <a:ext cx="2636430" cy="1327003"/>
          </a:xfrm>
          <a:prstGeom prst="rect">
            <a:avLst/>
          </a:prstGeom>
        </p:spPr>
      </p:pic>
      <p:sp>
        <p:nvSpPr>
          <p:cNvPr id="20" name="Rectangle 19"/>
          <p:cNvSpPr/>
          <p:nvPr/>
        </p:nvSpPr>
        <p:spPr>
          <a:xfrm>
            <a:off x="2746503" y="4606348"/>
            <a:ext cx="2671337" cy="461665"/>
          </a:xfrm>
          <a:prstGeom prst="rect">
            <a:avLst/>
          </a:prstGeom>
        </p:spPr>
        <p:txBody>
          <a:bodyPr wrap="square">
            <a:spAutoFit/>
          </a:bodyPr>
          <a:lstStyle/>
          <a:p>
            <a:r>
              <a:rPr lang="en-US" sz="1200"/>
              <a:t>The Kawasaki Ki-61 Hien was a Japanese World War II fighter aircraft </a:t>
            </a:r>
          </a:p>
        </p:txBody>
      </p:sp>
      <p:pic>
        <p:nvPicPr>
          <p:cNvPr id="21" name="Picture 20"/>
          <p:cNvPicPr>
            <a:picLocks noChangeAspect="1"/>
          </p:cNvPicPr>
          <p:nvPr/>
        </p:nvPicPr>
        <p:blipFill>
          <a:blip r:embed="rId7"/>
          <a:stretch>
            <a:fillRect/>
          </a:stretch>
        </p:blipFill>
        <p:spPr>
          <a:xfrm>
            <a:off x="2771800" y="5085184"/>
            <a:ext cx="2108209" cy="1335199"/>
          </a:xfrm>
          <a:prstGeom prst="rect">
            <a:avLst/>
          </a:prstGeom>
        </p:spPr>
      </p:pic>
      <p:sp>
        <p:nvSpPr>
          <p:cNvPr id="22" name="Rectangle 21"/>
          <p:cNvSpPr/>
          <p:nvPr/>
        </p:nvSpPr>
        <p:spPr>
          <a:xfrm>
            <a:off x="2787976" y="6429865"/>
            <a:ext cx="2594957" cy="461665"/>
          </a:xfrm>
          <a:prstGeom prst="rect">
            <a:avLst/>
          </a:prstGeom>
        </p:spPr>
        <p:txBody>
          <a:bodyPr wrap="square">
            <a:spAutoFit/>
          </a:bodyPr>
          <a:lstStyle/>
          <a:p>
            <a:r>
              <a:rPr lang="en-US" sz="1200"/>
              <a:t>The Grumman F3F was the last American biplane fighter aircraft </a:t>
            </a:r>
          </a:p>
        </p:txBody>
      </p:sp>
      <p:pic>
        <p:nvPicPr>
          <p:cNvPr id="23" name="Picture 22"/>
          <p:cNvPicPr>
            <a:picLocks noChangeAspect="1"/>
          </p:cNvPicPr>
          <p:nvPr/>
        </p:nvPicPr>
        <p:blipFill>
          <a:blip r:embed="rId8"/>
          <a:stretch>
            <a:fillRect/>
          </a:stretch>
        </p:blipFill>
        <p:spPr>
          <a:xfrm>
            <a:off x="5580112" y="2204864"/>
            <a:ext cx="2232248" cy="1339348"/>
          </a:xfrm>
          <a:prstGeom prst="rect">
            <a:avLst/>
          </a:prstGeom>
        </p:spPr>
      </p:pic>
      <p:sp>
        <p:nvSpPr>
          <p:cNvPr id="24" name="Rectangle 23"/>
          <p:cNvSpPr/>
          <p:nvPr/>
        </p:nvSpPr>
        <p:spPr>
          <a:xfrm>
            <a:off x="5580112" y="3541658"/>
            <a:ext cx="2304256" cy="646331"/>
          </a:xfrm>
          <a:prstGeom prst="rect">
            <a:avLst/>
          </a:prstGeom>
        </p:spPr>
        <p:txBody>
          <a:bodyPr wrap="square">
            <a:spAutoFit/>
          </a:bodyPr>
          <a:lstStyle/>
          <a:p>
            <a:r>
              <a:rPr lang="en-US" sz="1200"/>
              <a:t>The English Electric Canberra is a first-generation jet-powered light bomber </a:t>
            </a:r>
          </a:p>
        </p:txBody>
      </p:sp>
      <p:pic>
        <p:nvPicPr>
          <p:cNvPr id="26" name="Picture 25"/>
          <p:cNvPicPr>
            <a:picLocks noChangeAspect="1"/>
          </p:cNvPicPr>
          <p:nvPr/>
        </p:nvPicPr>
        <p:blipFill>
          <a:blip r:embed="rId9"/>
          <a:stretch>
            <a:fillRect/>
          </a:stretch>
        </p:blipFill>
        <p:spPr>
          <a:xfrm>
            <a:off x="5597510" y="4170818"/>
            <a:ext cx="2272615" cy="2265040"/>
          </a:xfrm>
          <a:prstGeom prst="rect">
            <a:avLst/>
          </a:prstGeom>
        </p:spPr>
      </p:pic>
      <p:sp>
        <p:nvSpPr>
          <p:cNvPr id="27" name="Rectangle 26"/>
          <p:cNvSpPr/>
          <p:nvPr/>
        </p:nvSpPr>
        <p:spPr>
          <a:xfrm>
            <a:off x="7929500" y="4187989"/>
            <a:ext cx="1220979" cy="1015663"/>
          </a:xfrm>
          <a:prstGeom prst="rect">
            <a:avLst/>
          </a:prstGeom>
        </p:spPr>
        <p:txBody>
          <a:bodyPr wrap="square">
            <a:spAutoFit/>
          </a:bodyPr>
          <a:lstStyle/>
          <a:p>
            <a:r>
              <a:rPr lang="en-US" sz="1200"/>
              <a:t>The Heinkel He 100 was a German pre-World War II fighter aircraft</a:t>
            </a:r>
          </a:p>
        </p:txBody>
      </p:sp>
      <p:sp>
        <p:nvSpPr>
          <p:cNvPr id="28" name="TextBox 27"/>
          <p:cNvSpPr txBox="1"/>
          <p:nvPr/>
        </p:nvSpPr>
        <p:spPr>
          <a:xfrm>
            <a:off x="3347864" y="116632"/>
            <a:ext cx="2952328" cy="923330"/>
          </a:xfrm>
          <a:prstGeom prst="rect">
            <a:avLst/>
          </a:prstGeom>
          <a:noFill/>
        </p:spPr>
        <p:txBody>
          <a:bodyPr wrap="square" rtlCol="0">
            <a:spAutoFit/>
          </a:bodyPr>
          <a:lstStyle/>
          <a:p>
            <a:r>
              <a:rPr lang="en-US">
                <a:solidFill>
                  <a:srgbClr val="FF0000"/>
                </a:solidFill>
              </a:rPr>
              <a:t>Small, fast planes. Mostly good, though the Canberra is a poor fit.</a:t>
            </a:r>
          </a:p>
        </p:txBody>
      </p:sp>
    </p:spTree>
    <p:extLst>
      <p:ext uri="{BB962C8B-B14F-4D97-AF65-F5344CB8AC3E}">
        <p14:creationId xmlns:p14="http://schemas.microsoft.com/office/powerpoint/2010/main" val="2927108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Clusters, summarizing</a:t>
            </a:r>
          </a:p>
        </p:txBody>
      </p:sp>
      <p:sp>
        <p:nvSpPr>
          <p:cNvPr id="5" name="Content Placeholder 4"/>
          <p:cNvSpPr>
            <a:spLocks noGrp="1"/>
          </p:cNvSpPr>
          <p:nvPr>
            <p:ph idx="1"/>
          </p:nvPr>
        </p:nvSpPr>
        <p:spPr>
          <a:xfrm>
            <a:off x="467544" y="1412776"/>
            <a:ext cx="7344816" cy="4707224"/>
          </a:xfrm>
        </p:spPr>
        <p:txBody>
          <a:bodyPr/>
          <a:lstStyle/>
          <a:p>
            <a:r>
              <a:rPr lang="en-US"/>
              <a:t>Cluster 1: small, fast aircraft (750 km/h)</a:t>
            </a:r>
          </a:p>
          <a:p>
            <a:r>
              <a:rPr lang="en-US"/>
              <a:t>Cluster 2: big, slow aircraft (450 km/h)</a:t>
            </a:r>
          </a:p>
          <a:p>
            <a:r>
              <a:rPr lang="en-US"/>
              <a:t>Cluster 3: small, very fast jets (2500 km/h)</a:t>
            </a:r>
          </a:p>
          <a:p>
            <a:r>
              <a:rPr lang="en-US"/>
              <a:t>Cluster 4: small, very slow planes (250 km/h)</a:t>
            </a:r>
          </a:p>
          <a:p>
            <a:r>
              <a:rPr lang="en-US"/>
              <a:t>Cluster 5: big, fast jet planes (1150 km/h)</a:t>
            </a:r>
          </a:p>
          <a:p>
            <a:endParaRPr lang="en-US"/>
          </a:p>
        </p:txBody>
      </p:sp>
      <p:sp>
        <p:nvSpPr>
          <p:cNvPr id="6" name="TextBox 5"/>
          <p:cNvSpPr txBox="1"/>
          <p:nvPr/>
        </p:nvSpPr>
        <p:spPr>
          <a:xfrm>
            <a:off x="2195736" y="4293096"/>
            <a:ext cx="4439737" cy="646331"/>
          </a:xfrm>
          <a:prstGeom prst="rect">
            <a:avLst/>
          </a:prstGeom>
          <a:noFill/>
        </p:spPr>
        <p:txBody>
          <a:bodyPr wrap="none" rtlCol="0">
            <a:spAutoFit/>
          </a:bodyPr>
          <a:lstStyle/>
          <a:p>
            <a:r>
              <a:rPr lang="en-US"/>
              <a:t>For a first attempt to sort through the data,</a:t>
            </a:r>
          </a:p>
          <a:p>
            <a:r>
              <a:rPr lang="en-US"/>
              <a:t>this is not bad at all</a:t>
            </a:r>
          </a:p>
        </p:txBody>
      </p:sp>
      <p:sp>
        <p:nvSpPr>
          <p:cNvPr id="2" name="Rectangle 1"/>
          <p:cNvSpPr/>
          <p:nvPr/>
        </p:nvSpPr>
        <p:spPr>
          <a:xfrm>
            <a:off x="433778" y="6444044"/>
            <a:ext cx="7594606" cy="369332"/>
          </a:xfrm>
          <a:prstGeom prst="rect">
            <a:avLst/>
          </a:prstGeom>
        </p:spPr>
        <p:txBody>
          <a:bodyPr wrap="square">
            <a:spAutoFit/>
          </a:bodyPr>
          <a:lstStyle/>
          <a:p>
            <a:r>
              <a:rPr lang="en-US"/>
              <a:t>https://github.com/larsga/py-snippets/tree/master/machine-learning/aircraft</a:t>
            </a:r>
          </a:p>
        </p:txBody>
      </p:sp>
    </p:spTree>
    <p:extLst>
      <p:ext uri="{BB962C8B-B14F-4D97-AF65-F5344CB8AC3E}">
        <p14:creationId xmlns:p14="http://schemas.microsoft.com/office/powerpoint/2010/main" val="2877274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Agglomerative clustering</a:t>
            </a:r>
          </a:p>
        </p:txBody>
      </p:sp>
      <p:sp>
        <p:nvSpPr>
          <p:cNvPr id="3" name="Content Placeholder 2"/>
          <p:cNvSpPr>
            <a:spLocks noGrp="1"/>
          </p:cNvSpPr>
          <p:nvPr>
            <p:ph idx="1"/>
          </p:nvPr>
        </p:nvSpPr>
        <p:spPr/>
        <p:txBody>
          <a:bodyPr/>
          <a:lstStyle/>
          <a:p>
            <a:r>
              <a:rPr lang="en-US"/>
              <a:t>Put all objects in a pile</a:t>
            </a:r>
          </a:p>
          <a:p>
            <a:r>
              <a:rPr lang="en-US"/>
              <a:t>Make a cluster of the two objects closest to one another</a:t>
            </a:r>
          </a:p>
          <a:p>
            <a:pPr lvl="1"/>
            <a:r>
              <a:rPr lang="en-US"/>
              <a:t>from here on, treat clusters like objects</a:t>
            </a:r>
          </a:p>
          <a:p>
            <a:r>
              <a:rPr lang="en-US"/>
              <a:t>Repeat second step until satisfied</a:t>
            </a:r>
          </a:p>
        </p:txBody>
      </p:sp>
      <p:sp>
        <p:nvSpPr>
          <p:cNvPr id="5" name="TextBox 4"/>
          <p:cNvSpPr txBox="1"/>
          <p:nvPr/>
        </p:nvSpPr>
        <p:spPr>
          <a:xfrm>
            <a:off x="611560" y="6444044"/>
            <a:ext cx="4666399" cy="369332"/>
          </a:xfrm>
          <a:prstGeom prst="rect">
            <a:avLst/>
          </a:prstGeom>
          <a:noFill/>
        </p:spPr>
        <p:txBody>
          <a:bodyPr wrap="none" rtlCol="0">
            <a:spAutoFit/>
          </a:bodyPr>
          <a:lstStyle/>
          <a:p>
            <a:r>
              <a:rPr lang="en-US"/>
              <a:t>There is code for this, too, in the Github sample</a:t>
            </a:r>
          </a:p>
        </p:txBody>
      </p:sp>
    </p:spTree>
    <p:extLst>
      <p:ext uri="{BB962C8B-B14F-4D97-AF65-F5344CB8AC3E}">
        <p14:creationId xmlns:p14="http://schemas.microsoft.com/office/powerpoint/2010/main" val="3285471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Principal component analysis</a:t>
            </a:r>
          </a:p>
        </p:txBody>
      </p:sp>
    </p:spTree>
    <p:extLst>
      <p:ext uri="{BB962C8B-B14F-4D97-AF65-F5344CB8AC3E}">
        <p14:creationId xmlns:p14="http://schemas.microsoft.com/office/powerpoint/2010/main" val="295835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PCA</a:t>
            </a:r>
          </a:p>
        </p:txBody>
      </p:sp>
      <p:sp>
        <p:nvSpPr>
          <p:cNvPr id="4" name="Content Placeholder 3"/>
          <p:cNvSpPr>
            <a:spLocks noGrp="1"/>
          </p:cNvSpPr>
          <p:nvPr>
            <p:ph idx="1"/>
          </p:nvPr>
        </p:nvSpPr>
        <p:spPr/>
        <p:txBody>
          <a:bodyPr/>
          <a:lstStyle/>
          <a:p>
            <a:r>
              <a:rPr lang="en-US"/>
              <a:t>Basically, using eigenvalue analysis to find out which variables contain the most information</a:t>
            </a:r>
          </a:p>
          <a:p>
            <a:pPr lvl="1"/>
            <a:r>
              <a:rPr lang="en-US"/>
              <a:t>the maths are pretty involved</a:t>
            </a:r>
          </a:p>
          <a:p>
            <a:pPr lvl="1"/>
            <a:r>
              <a:rPr lang="en-US"/>
              <a:t>and I’ve forgotten how it works</a:t>
            </a:r>
          </a:p>
          <a:p>
            <a:pPr lvl="1"/>
            <a:r>
              <a:rPr lang="en-US"/>
              <a:t>and I’ve thrown out my linear algebra book</a:t>
            </a:r>
          </a:p>
          <a:p>
            <a:pPr lvl="1"/>
            <a:r>
              <a:rPr lang="en-US"/>
              <a:t>and ordering a new one from Amazon takes too long</a:t>
            </a:r>
          </a:p>
          <a:p>
            <a:pPr lvl="1"/>
            <a:r>
              <a:rPr lang="en-US"/>
              <a:t>...so we’re going to do this intuitively</a:t>
            </a:r>
          </a:p>
        </p:txBody>
      </p:sp>
    </p:spTree>
    <p:extLst>
      <p:ext uri="{BB962C8B-B14F-4D97-AF65-F5344CB8AC3E}">
        <p14:creationId xmlns:p14="http://schemas.microsoft.com/office/powerpoint/2010/main" val="39199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WWW to VVV</a:t>
            </a:r>
          </a:p>
        </p:txBody>
      </p:sp>
      <p:sp>
        <p:nvSpPr>
          <p:cNvPr id="3" name="Content Placeholder 2"/>
          <p:cNvSpPr>
            <a:spLocks noGrp="1"/>
          </p:cNvSpPr>
          <p:nvPr>
            <p:ph idx="1"/>
          </p:nvPr>
        </p:nvSpPr>
        <p:spPr/>
        <p:txBody>
          <a:bodyPr/>
          <a:lstStyle/>
          <a:p>
            <a:r>
              <a:rPr lang="en-US"/>
              <a:t>Volume</a:t>
            </a:r>
          </a:p>
          <a:p>
            <a:pPr lvl="1"/>
            <a:r>
              <a:rPr lang="en-US"/>
              <a:t>data volumes are becoming unmanageable</a:t>
            </a:r>
          </a:p>
          <a:p>
            <a:r>
              <a:rPr lang="en-US"/>
              <a:t>Variety</a:t>
            </a:r>
          </a:p>
          <a:p>
            <a:pPr lvl="1"/>
            <a:r>
              <a:rPr lang="en-US"/>
              <a:t>data complexity is growing</a:t>
            </a:r>
          </a:p>
          <a:p>
            <a:pPr lvl="1"/>
            <a:r>
              <a:rPr lang="en-US"/>
              <a:t>more types of data captured than previously</a:t>
            </a:r>
          </a:p>
          <a:p>
            <a:r>
              <a:rPr lang="en-US"/>
              <a:t>Velocity</a:t>
            </a:r>
          </a:p>
          <a:p>
            <a:pPr lvl="1"/>
            <a:r>
              <a:rPr lang="en-US"/>
              <a:t>some data is arriving so rapidly that it must either be processed instantly, or lost</a:t>
            </a:r>
          </a:p>
          <a:p>
            <a:pPr lvl="1"/>
            <a:r>
              <a:rPr lang="en-US"/>
              <a:t>this is a whole subfield called “stream processing”</a:t>
            </a:r>
          </a:p>
        </p:txBody>
      </p:sp>
    </p:spTree>
    <p:extLst>
      <p:ext uri="{BB962C8B-B14F-4D97-AF65-F5344CB8AC3E}">
        <p14:creationId xmlns:p14="http://schemas.microsoft.com/office/powerpoint/2010/main" val="937668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 data set</a:t>
            </a:r>
          </a:p>
        </p:txBody>
      </p:sp>
      <p:sp>
        <p:nvSpPr>
          <p:cNvPr id="4" name="Content Placeholder 3"/>
          <p:cNvSpPr>
            <a:spLocks noGrp="1"/>
          </p:cNvSpPr>
          <p:nvPr>
            <p:ph idx="1"/>
          </p:nvPr>
        </p:nvSpPr>
        <p:spPr>
          <a:xfrm>
            <a:off x="467544" y="1412776"/>
            <a:ext cx="7128792" cy="4968552"/>
          </a:xfrm>
        </p:spPr>
        <p:txBody>
          <a:bodyPr>
            <a:normAutofit/>
          </a:bodyPr>
          <a:lstStyle/>
          <a:p>
            <a:r>
              <a:rPr lang="en-US"/>
              <a:t>Two variables</a:t>
            </a:r>
          </a:p>
          <a:p>
            <a:r>
              <a:rPr lang="en-US"/>
              <a:t>Three classes</a:t>
            </a:r>
          </a:p>
          <a:p>
            <a:r>
              <a:rPr lang="en-US"/>
              <a:t>What’s the longest									line we could draw								through the data?</a:t>
            </a:r>
          </a:p>
          <a:p>
            <a:r>
              <a:rPr lang="en-US"/>
              <a:t>That line is a vector in two dimensions</a:t>
            </a:r>
          </a:p>
          <a:p>
            <a:r>
              <a:rPr lang="en-US"/>
              <a:t>What dimension dominates?</a:t>
            </a:r>
          </a:p>
          <a:p>
            <a:pPr lvl="1"/>
            <a:r>
              <a:rPr lang="en-US"/>
              <a:t>that’s right: the horizontal</a:t>
            </a:r>
          </a:p>
          <a:p>
            <a:pPr lvl="1"/>
            <a:r>
              <a:rPr lang="en-US"/>
              <a:t>this implies the horizontal contains most of the information in the data set</a:t>
            </a:r>
          </a:p>
          <a:p>
            <a:r>
              <a:rPr lang="en-US"/>
              <a:t>PCA identifies the most significant variables</a:t>
            </a:r>
          </a:p>
        </p:txBody>
      </p:sp>
      <p:pic>
        <p:nvPicPr>
          <p:cNvPr id="7" name="Picture 6"/>
          <p:cNvPicPr>
            <a:picLocks noChangeAspect="1"/>
          </p:cNvPicPr>
          <p:nvPr/>
        </p:nvPicPr>
        <p:blipFill>
          <a:blip r:embed="rId2"/>
          <a:stretch>
            <a:fillRect/>
          </a:stretch>
        </p:blipFill>
        <p:spPr>
          <a:xfrm>
            <a:off x="4355976" y="908720"/>
            <a:ext cx="3360812" cy="2374152"/>
          </a:xfrm>
          <a:prstGeom prst="rect">
            <a:avLst/>
          </a:prstGeom>
        </p:spPr>
      </p:pic>
      <p:cxnSp>
        <p:nvCxnSpPr>
          <p:cNvPr id="9" name="Straight Connector 8"/>
          <p:cNvCxnSpPr/>
          <p:nvPr/>
        </p:nvCxnSpPr>
        <p:spPr>
          <a:xfrm flipV="1">
            <a:off x="4788024" y="1340768"/>
            <a:ext cx="2736304" cy="1656184"/>
          </a:xfrm>
          <a:prstGeom prst="line">
            <a:avLst/>
          </a:prstGeom>
          <a:ln w="38100" cmpd="sng">
            <a:solidFill>
              <a:schemeClr val="bg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6012160" y="2060848"/>
            <a:ext cx="216024" cy="360040"/>
          </a:xfrm>
          <a:prstGeom prst="line">
            <a:avLst/>
          </a:prstGeom>
          <a:ln w="38100" cmpd="sng">
            <a:solidFill>
              <a:schemeClr val="bg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68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Dimensionality reduction</a:t>
            </a:r>
          </a:p>
        </p:txBody>
      </p:sp>
      <p:sp>
        <p:nvSpPr>
          <p:cNvPr id="4" name="Content Placeholder 3"/>
          <p:cNvSpPr>
            <a:spLocks noGrp="1"/>
          </p:cNvSpPr>
          <p:nvPr>
            <p:ph idx="1"/>
          </p:nvPr>
        </p:nvSpPr>
        <p:spPr/>
        <p:txBody>
          <a:bodyPr/>
          <a:lstStyle/>
          <a:p>
            <a:r>
              <a:rPr lang="en-US"/>
              <a:t>After PCA we know which dimensions matter</a:t>
            </a:r>
          </a:p>
          <a:p>
            <a:pPr lvl="1"/>
            <a:r>
              <a:rPr lang="en-US"/>
              <a:t>based on that information we can decide to throw out less important dimensions</a:t>
            </a:r>
          </a:p>
          <a:p>
            <a:r>
              <a:rPr lang="en-US"/>
              <a:t>Result</a:t>
            </a:r>
          </a:p>
          <a:p>
            <a:pPr lvl="1"/>
            <a:r>
              <a:rPr lang="en-US"/>
              <a:t>smaller data set</a:t>
            </a:r>
          </a:p>
          <a:p>
            <a:pPr lvl="1"/>
            <a:r>
              <a:rPr lang="en-US"/>
              <a:t>faster computations</a:t>
            </a:r>
          </a:p>
          <a:p>
            <a:pPr lvl="1"/>
            <a:r>
              <a:rPr lang="en-US"/>
              <a:t>easier to understand</a:t>
            </a:r>
          </a:p>
        </p:txBody>
      </p:sp>
      <p:pic>
        <p:nvPicPr>
          <p:cNvPr id="5" name="Picture 4"/>
          <p:cNvPicPr>
            <a:picLocks noChangeAspect="1"/>
          </p:cNvPicPr>
          <p:nvPr/>
        </p:nvPicPr>
        <p:blipFill>
          <a:blip r:embed="rId2"/>
          <a:stretch>
            <a:fillRect/>
          </a:stretch>
        </p:blipFill>
        <p:spPr>
          <a:xfrm>
            <a:off x="3923928" y="3501008"/>
            <a:ext cx="4343400" cy="2895600"/>
          </a:xfrm>
          <a:prstGeom prst="rect">
            <a:avLst/>
          </a:prstGeom>
        </p:spPr>
      </p:pic>
    </p:spTree>
    <p:extLst>
      <p:ext uri="{BB962C8B-B14F-4D97-AF65-F5344CB8AC3E}">
        <p14:creationId xmlns:p14="http://schemas.microsoft.com/office/powerpoint/2010/main" val="21630338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Conclusion</a:t>
            </a:r>
          </a:p>
        </p:txBody>
      </p:sp>
    </p:spTree>
    <p:extLst>
      <p:ext uri="{BB962C8B-B14F-4D97-AF65-F5344CB8AC3E}">
        <p14:creationId xmlns:p14="http://schemas.microsoft.com/office/powerpoint/2010/main" val="3613730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&amp; machine learning</a:t>
            </a:r>
          </a:p>
        </p:txBody>
      </p:sp>
      <p:sp>
        <p:nvSpPr>
          <p:cNvPr id="4" name="Content Placeholder 3"/>
          <p:cNvSpPr>
            <a:spLocks noGrp="1"/>
          </p:cNvSpPr>
          <p:nvPr>
            <p:ph idx="1"/>
          </p:nvPr>
        </p:nvSpPr>
        <p:spPr/>
        <p:txBody>
          <a:bodyPr/>
          <a:lstStyle/>
          <a:p>
            <a:r>
              <a:rPr lang="en-US"/>
              <a:t>This is a huge field, growing very fast</a:t>
            </a:r>
          </a:p>
          <a:p>
            <a:r>
              <a:rPr lang="en-US"/>
              <a:t>Many algorithms and techniques</a:t>
            </a:r>
          </a:p>
          <a:p>
            <a:pPr lvl="1"/>
            <a:r>
              <a:rPr lang="en-US"/>
              <a:t>can be seen as a giant toolbox with wide-ranging applications</a:t>
            </a:r>
          </a:p>
          <a:p>
            <a:r>
              <a:rPr lang="en-US"/>
              <a:t>Ranging from the very simple to the extremely sophisticated</a:t>
            </a:r>
          </a:p>
          <a:p>
            <a:r>
              <a:rPr lang="en-US"/>
              <a:t>Difficult to see the big picture</a:t>
            </a:r>
          </a:p>
          <a:p>
            <a:r>
              <a:rPr lang="en-US"/>
              <a:t>Huge range of applications</a:t>
            </a:r>
          </a:p>
          <a:p>
            <a:r>
              <a:rPr lang="en-US"/>
              <a:t>Math skills are crucial</a:t>
            </a:r>
          </a:p>
          <a:p>
            <a:endParaRPr lang="en-US"/>
          </a:p>
        </p:txBody>
      </p:sp>
    </p:spTree>
    <p:extLst>
      <p:ext uri="{BB962C8B-B14F-4D97-AF65-F5344CB8AC3E}">
        <p14:creationId xmlns:p14="http://schemas.microsoft.com/office/powerpoint/2010/main" val="1481126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42900"/>
            <a:ext cx="9144000" cy="6153225"/>
          </a:xfrm>
          <a:prstGeom prst="rect">
            <a:avLst/>
          </a:prstGeom>
        </p:spPr>
      </p:pic>
      <p:sp>
        <p:nvSpPr>
          <p:cNvPr id="5" name="Rectangle 4"/>
          <p:cNvSpPr/>
          <p:nvPr/>
        </p:nvSpPr>
        <p:spPr>
          <a:xfrm>
            <a:off x="5520743" y="15352"/>
            <a:ext cx="3623257" cy="369332"/>
          </a:xfrm>
          <a:prstGeom prst="rect">
            <a:avLst/>
          </a:prstGeom>
        </p:spPr>
        <p:txBody>
          <a:bodyPr wrap="none">
            <a:spAutoFit/>
          </a:bodyPr>
          <a:lstStyle/>
          <a:p>
            <a:r>
              <a:rPr lang="fr-FR"/>
              <a:t>https://www.coursera.org/course/ml</a:t>
            </a:r>
            <a:endParaRPr lang="en-US"/>
          </a:p>
        </p:txBody>
      </p:sp>
    </p:spTree>
    <p:extLst>
      <p:ext uri="{BB962C8B-B14F-4D97-AF65-F5344CB8AC3E}">
        <p14:creationId xmlns:p14="http://schemas.microsoft.com/office/powerpoint/2010/main" val="1988206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Books I recommend</a:t>
            </a:r>
          </a:p>
        </p:txBody>
      </p:sp>
      <p:pic>
        <p:nvPicPr>
          <p:cNvPr id="6" name="Picture 5"/>
          <p:cNvPicPr>
            <a:picLocks noChangeAspect="1"/>
          </p:cNvPicPr>
          <p:nvPr/>
        </p:nvPicPr>
        <p:blipFill>
          <a:blip r:embed="rId2"/>
          <a:stretch>
            <a:fillRect/>
          </a:stretch>
        </p:blipFill>
        <p:spPr>
          <a:xfrm>
            <a:off x="115264" y="1340768"/>
            <a:ext cx="3013662" cy="3771816"/>
          </a:xfrm>
          <a:prstGeom prst="rect">
            <a:avLst/>
          </a:prstGeom>
        </p:spPr>
      </p:pic>
      <p:pic>
        <p:nvPicPr>
          <p:cNvPr id="7" name="Picture 6"/>
          <p:cNvPicPr>
            <a:picLocks noChangeAspect="1"/>
          </p:cNvPicPr>
          <p:nvPr/>
        </p:nvPicPr>
        <p:blipFill>
          <a:blip r:embed="rId3"/>
          <a:stretch>
            <a:fillRect/>
          </a:stretch>
        </p:blipFill>
        <p:spPr>
          <a:xfrm>
            <a:off x="3275856" y="1340768"/>
            <a:ext cx="2640271" cy="3771816"/>
          </a:xfrm>
          <a:prstGeom prst="rect">
            <a:avLst/>
          </a:prstGeom>
        </p:spPr>
      </p:pic>
      <p:sp>
        <p:nvSpPr>
          <p:cNvPr id="8" name="Rectangle 7"/>
          <p:cNvSpPr/>
          <p:nvPr/>
        </p:nvSpPr>
        <p:spPr>
          <a:xfrm>
            <a:off x="2915816" y="5141557"/>
            <a:ext cx="3312368" cy="276999"/>
          </a:xfrm>
          <a:prstGeom prst="rect">
            <a:avLst/>
          </a:prstGeom>
        </p:spPr>
        <p:txBody>
          <a:bodyPr wrap="square">
            <a:spAutoFit/>
          </a:bodyPr>
          <a:lstStyle/>
          <a:p>
            <a:r>
              <a:rPr lang="sv-SE" sz="1200"/>
              <a:t>http://infolab.stanford.edu/~ullman/mmds.html</a:t>
            </a:r>
            <a:endParaRPr lang="en-US" sz="1200"/>
          </a:p>
        </p:txBody>
      </p:sp>
      <p:pic>
        <p:nvPicPr>
          <p:cNvPr id="10" name="Picture 9"/>
          <p:cNvPicPr>
            <a:picLocks noChangeAspect="1"/>
          </p:cNvPicPr>
          <p:nvPr/>
        </p:nvPicPr>
        <p:blipFill>
          <a:blip r:embed="rId4"/>
          <a:stretch>
            <a:fillRect/>
          </a:stretch>
        </p:blipFill>
        <p:spPr>
          <a:xfrm>
            <a:off x="6084168" y="1772816"/>
            <a:ext cx="2865979" cy="3225924"/>
          </a:xfrm>
          <a:prstGeom prst="rect">
            <a:avLst/>
          </a:prstGeom>
        </p:spPr>
      </p:pic>
    </p:spTree>
    <p:extLst>
      <p:ext uri="{BB962C8B-B14F-4D97-AF65-F5344CB8AC3E}">
        <p14:creationId xmlns:p14="http://schemas.microsoft.com/office/powerpoint/2010/main" val="39523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promise of Big Data</a:t>
            </a:r>
          </a:p>
        </p:txBody>
      </p:sp>
      <p:sp>
        <p:nvSpPr>
          <p:cNvPr id="6" name="Content Placeholder 5"/>
          <p:cNvSpPr>
            <a:spLocks noGrp="1"/>
          </p:cNvSpPr>
          <p:nvPr>
            <p:ph idx="1"/>
          </p:nvPr>
        </p:nvSpPr>
        <p:spPr/>
        <p:txBody>
          <a:bodyPr/>
          <a:lstStyle/>
          <a:p>
            <a:r>
              <a:rPr lang="en-US"/>
              <a:t>Data contains information of great business value</a:t>
            </a:r>
          </a:p>
          <a:p>
            <a:r>
              <a:rPr lang="en-US"/>
              <a:t>If you can extract those insights you can make far better decisions</a:t>
            </a:r>
          </a:p>
          <a:p>
            <a:r>
              <a:rPr lang="en-US"/>
              <a:t>...but is data really that valuable?</a:t>
            </a:r>
          </a:p>
        </p:txBody>
      </p:sp>
    </p:spTree>
    <p:extLst>
      <p:ext uri="{BB962C8B-B14F-4D97-AF65-F5344CB8AC3E}">
        <p14:creationId xmlns:p14="http://schemas.microsoft.com/office/powerpoint/2010/main" val="4022647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uvet-mal">
  <a:themeElements>
    <a:clrScheme name="Bouvet2012">
      <a:dk1>
        <a:srgbClr val="000000"/>
      </a:dk1>
      <a:lt1>
        <a:sysClr val="window" lastClr="FFFFFF"/>
      </a:lt1>
      <a:dk2>
        <a:srgbClr val="FF6400"/>
      </a:dk2>
      <a:lt2>
        <a:srgbClr val="ABE1FA"/>
      </a:lt2>
      <a:accent1>
        <a:srgbClr val="D8D8D8"/>
      </a:accent1>
      <a:accent2>
        <a:srgbClr val="ABE1FA"/>
      </a:accent2>
      <a:accent3>
        <a:srgbClr val="787878"/>
      </a:accent3>
      <a:accent4>
        <a:srgbClr val="333333"/>
      </a:accent4>
      <a:accent5>
        <a:srgbClr val="FF6400"/>
      </a:accent5>
      <a:accent6>
        <a:srgbClr val="000000"/>
      </a:accent6>
      <a:hlink>
        <a:srgbClr val="ABE1FA"/>
      </a:hlink>
      <a:folHlink>
        <a:srgbClr val="ABE1FA"/>
      </a:folHlink>
    </a:clrScheme>
    <a:fontScheme name="Bouvet2012">
      <a:majorFont>
        <a:latin typeface="Rockwel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sz="2000" dirty="0" err="1" smtClean="0">
            <a:solidFill>
              <a:schemeClr val="bg1"/>
            </a:solidFill>
            <a:latin typeface="Corbel" pitchFamily="34" charset="0"/>
            <a:ea typeface="Verdana" pitchFamily="34" charset="0"/>
            <a:cs typeface="Verdana" pitchFamily="34" charset="0"/>
          </a:defRPr>
        </a:defPPr>
      </a:lstStyle>
      <a:style>
        <a:lnRef idx="1">
          <a:schemeClr val="accent1"/>
        </a:lnRef>
        <a:fillRef idx="3">
          <a:schemeClr val="accent1"/>
        </a:fillRef>
        <a:effectRef idx="2">
          <a:schemeClr val="accent1"/>
        </a:effectRef>
        <a:fontRef idx="minor">
          <a:schemeClr val="lt1"/>
        </a:fontRef>
      </a:style>
    </a:spDef>
    <a:lnDef>
      <a:spPr>
        <a:ln w="28575">
          <a:solidFill>
            <a:schemeClr val="tx2"/>
          </a:solidFill>
          <a:tailEnd type="arrow"/>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3.xml><?xml version="1.0" encoding="utf-8"?>
<a:theme xmlns:a="http://schemas.openxmlformats.org/drawingml/2006/main" name="1_Bouvet-mal">
  <a:themeElements>
    <a:clrScheme name="Bouvet2012">
      <a:dk1>
        <a:srgbClr val="000000"/>
      </a:dk1>
      <a:lt1>
        <a:sysClr val="window" lastClr="FFFFFF"/>
      </a:lt1>
      <a:dk2>
        <a:srgbClr val="FF6400"/>
      </a:dk2>
      <a:lt2>
        <a:srgbClr val="ABE1FA"/>
      </a:lt2>
      <a:accent1>
        <a:srgbClr val="D8D8D8"/>
      </a:accent1>
      <a:accent2>
        <a:srgbClr val="ABE1FA"/>
      </a:accent2>
      <a:accent3>
        <a:srgbClr val="787878"/>
      </a:accent3>
      <a:accent4>
        <a:srgbClr val="333333"/>
      </a:accent4>
      <a:accent5>
        <a:srgbClr val="FF6400"/>
      </a:accent5>
      <a:accent6>
        <a:srgbClr val="000000"/>
      </a:accent6>
      <a:hlink>
        <a:srgbClr val="ABE1FA"/>
      </a:hlink>
      <a:folHlink>
        <a:srgbClr val="ABE1FA"/>
      </a:folHlink>
    </a:clrScheme>
    <a:fontScheme name="Bouvet2012">
      <a:majorFont>
        <a:latin typeface="Rockwel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sz="2000" dirty="0" err="1" smtClean="0">
            <a:solidFill>
              <a:schemeClr val="bg1"/>
            </a:solidFill>
            <a:latin typeface="Corbel" pitchFamily="34" charset="0"/>
            <a:ea typeface="Verdana" pitchFamily="34" charset="0"/>
            <a:cs typeface="Verdana" pitchFamily="34" charset="0"/>
          </a:defRPr>
        </a:defPPr>
      </a:lstStyle>
      <a:style>
        <a:lnRef idx="1">
          <a:schemeClr val="accent1"/>
        </a:lnRef>
        <a:fillRef idx="3">
          <a:schemeClr val="accent1"/>
        </a:fillRef>
        <a:effectRef idx="2">
          <a:schemeClr val="accent1"/>
        </a:effectRef>
        <a:fontRef idx="minor">
          <a:schemeClr val="lt1"/>
        </a:fontRef>
      </a:style>
    </a:spDef>
    <a:lnDef>
      <a:spPr>
        <a:ln w="28575">
          <a:solidFill>
            <a:schemeClr val="tx2"/>
          </a:solidFill>
          <a:tailEnd type="arrow"/>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ouvet2012">
    <a:dk1>
      <a:srgbClr val="000000"/>
    </a:dk1>
    <a:lt1>
      <a:sysClr val="window" lastClr="FFFFFF"/>
    </a:lt1>
    <a:dk2>
      <a:srgbClr val="FF6400"/>
    </a:dk2>
    <a:lt2>
      <a:srgbClr val="ABE1FA"/>
    </a:lt2>
    <a:accent1>
      <a:srgbClr val="D8D8D8"/>
    </a:accent1>
    <a:accent2>
      <a:srgbClr val="ABE1FA"/>
    </a:accent2>
    <a:accent3>
      <a:srgbClr val="787878"/>
    </a:accent3>
    <a:accent4>
      <a:srgbClr val="333333"/>
    </a:accent4>
    <a:accent5>
      <a:srgbClr val="FF6400"/>
    </a:accent5>
    <a:accent6>
      <a:srgbClr val="000000"/>
    </a:accent6>
    <a:hlink>
      <a:srgbClr val="ABE1FA"/>
    </a:hlink>
    <a:folHlink>
      <a:srgbClr val="ABE1FA"/>
    </a:folHlink>
  </a:clrScheme>
</a:themeOverride>
</file>

<file path=ppt/theme/themeOverride2.xml><?xml version="1.0" encoding="utf-8"?>
<a:themeOverride xmlns:a="http://schemas.openxmlformats.org/drawingml/2006/main">
  <a:clrScheme name="Bouvet2012">
    <a:dk1>
      <a:srgbClr val="000000"/>
    </a:dk1>
    <a:lt1>
      <a:sysClr val="window" lastClr="FFFFFF"/>
    </a:lt1>
    <a:dk2>
      <a:srgbClr val="FF6400"/>
    </a:dk2>
    <a:lt2>
      <a:srgbClr val="ABE1FA"/>
    </a:lt2>
    <a:accent1>
      <a:srgbClr val="D8D8D8"/>
    </a:accent1>
    <a:accent2>
      <a:srgbClr val="ABE1FA"/>
    </a:accent2>
    <a:accent3>
      <a:srgbClr val="787878"/>
    </a:accent3>
    <a:accent4>
      <a:srgbClr val="333333"/>
    </a:accent4>
    <a:accent5>
      <a:srgbClr val="FF6400"/>
    </a:accent5>
    <a:accent6>
      <a:srgbClr val="000000"/>
    </a:accent6>
    <a:hlink>
      <a:srgbClr val="ABE1FA"/>
    </a:hlink>
    <a:folHlink>
      <a:srgbClr val="ABE1F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7095a3-97f1-4663-a71f-a762e9d8a5de">FK7UAMZMK7QV-3061-13</_dlc_DocId>
    <_dlc_DocIdUrl xmlns="cd7095a3-97f1-4663-a71f-a762e9d8a5de">
      <Url>https://pingvinen.bouvet.no/stotte/dokumentmaler/_layouts/DocIdRedir.aspx?ID=FK7UAMZMK7QV-3061-13</Url>
      <Description>FK7UAMZMK7QV-3061-13</Description>
    </_dlc_DocIdUrl>
    <Rekkef_x00f8_lge xmlns="a4c2d6d3-edf2-41cd-bdfa-c1a517b1eccf" xsi:nil="true"/>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E77A4C69F7B04F983EB828CF8C5433" ma:contentTypeVersion="2" ma:contentTypeDescription="Create a new document." ma:contentTypeScope="" ma:versionID="14e53c11dc863cf44e5c221b47883a12">
  <xsd:schema xmlns:xsd="http://www.w3.org/2001/XMLSchema" xmlns:xs="http://www.w3.org/2001/XMLSchema" xmlns:p="http://schemas.microsoft.com/office/2006/metadata/properties" xmlns:ns1="http://schemas.microsoft.com/sharepoint/v3" xmlns:ns2="cd7095a3-97f1-4663-a71f-a762e9d8a5de" xmlns:ns3="a4c2d6d3-edf2-41cd-bdfa-c1a517b1eccf" targetNamespace="http://schemas.microsoft.com/office/2006/metadata/properties" ma:root="true" ma:fieldsID="daac3f32c89c536110b0694d419d8a46" ns1:_="" ns2:_="" ns3:_="">
    <xsd:import namespace="http://schemas.microsoft.com/sharepoint/v3"/>
    <xsd:import namespace="cd7095a3-97f1-4663-a71f-a762e9d8a5de"/>
    <xsd:import namespace="a4c2d6d3-edf2-41cd-bdfa-c1a517b1eccf"/>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3:Rekkef_x00f8_l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 ma:hidden="true" ma:internalName="PublishingStartDate">
      <xsd:simpleType>
        <xsd:restriction base="dms:Unknown"/>
      </xsd:simpleType>
    </xsd:element>
    <xsd:element name="PublishingExpirationDate" ma:index="12"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7095a3-97f1-4663-a71f-a762e9d8a5d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4c2d6d3-edf2-41cd-bdfa-c1a517b1eccf" elementFormDefault="qualified">
    <xsd:import namespace="http://schemas.microsoft.com/office/2006/documentManagement/types"/>
    <xsd:import namespace="http://schemas.microsoft.com/office/infopath/2007/PartnerControls"/>
    <xsd:element name="Rekkef_x00f8_lge" ma:index="13" nillable="true" ma:displayName="Rekkefølge" ma:internalName="Rekkef_x00f8_lg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3E28C89-B071-4090-B779-E68B588C8772}">
  <ds:schemaRefs>
    <ds:schemaRef ds:uri="http://purl.org/dc/terms/"/>
    <ds:schemaRef ds:uri="a4c2d6d3-edf2-41cd-bdfa-c1a517b1eccf"/>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cd7095a3-97f1-4663-a71f-a762e9d8a5de"/>
    <ds:schemaRef ds:uri="http://www.w3.org/XML/1998/namespace"/>
    <ds:schemaRef ds:uri="http://purl.org/dc/dcmitype/"/>
  </ds:schemaRefs>
</ds:datastoreItem>
</file>

<file path=customXml/itemProps2.xml><?xml version="1.0" encoding="utf-8"?>
<ds:datastoreItem xmlns:ds="http://schemas.openxmlformats.org/officeDocument/2006/customXml" ds:itemID="{410108BB-7C2E-4EAB-9ED2-5955FE4A79A1}">
  <ds:schemaRefs>
    <ds:schemaRef ds:uri="http://schemas.microsoft.com/sharepoint/v3/contenttype/forms"/>
  </ds:schemaRefs>
</ds:datastoreItem>
</file>

<file path=customXml/itemProps3.xml><?xml version="1.0" encoding="utf-8"?>
<ds:datastoreItem xmlns:ds="http://schemas.openxmlformats.org/officeDocument/2006/customXml" ds:itemID="{A8C88345-F01C-45C5-81E7-E73F1D43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7095a3-97f1-4663-a71f-a762e9d8a5de"/>
    <ds:schemaRef ds:uri="a4c2d6d3-edf2-41cd-bdfa-c1a517b1e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37CC6BD-0C20-45D6-92E0-D3BD41D839B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Office Theme</Template>
  <TotalTime>16772</TotalTime>
  <Words>4053</Words>
  <Application>Microsoft Office PowerPoint</Application>
  <PresentationFormat>On-screen Show (4:3)</PresentationFormat>
  <Paragraphs>711</Paragraphs>
  <Slides>85</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85</vt:i4>
      </vt:variant>
    </vt:vector>
  </HeadingPairs>
  <TitlesOfParts>
    <vt:vector size="98" baseType="lpstr">
      <vt:lpstr>Arial</vt:lpstr>
      <vt:lpstr>Calibri</vt:lpstr>
      <vt:lpstr>Calibri Light</vt:lpstr>
      <vt:lpstr>Corbel</vt:lpstr>
      <vt:lpstr>Courier New</vt:lpstr>
      <vt:lpstr>Georgia</vt:lpstr>
      <vt:lpstr>Rockwell</vt:lpstr>
      <vt:lpstr>Times New Roman</vt:lpstr>
      <vt:lpstr>Trebuchet MS</vt:lpstr>
      <vt:lpstr>Verdana</vt:lpstr>
      <vt:lpstr>Office Theme</vt:lpstr>
      <vt:lpstr>Bouvet-mal</vt:lpstr>
      <vt:lpstr>1_Bouvet-mal</vt:lpstr>
      <vt:lpstr>Introduction to Machine Learning</vt:lpstr>
      <vt:lpstr>Agenda</vt:lpstr>
      <vt:lpstr>Introduction</vt:lpstr>
      <vt:lpstr>PowerPoint Presentation</vt:lpstr>
      <vt:lpstr>PowerPoint Presentation</vt:lpstr>
      <vt:lpstr>What is big data?</vt:lpstr>
      <vt:lpstr>Data accumulation</vt:lpstr>
      <vt:lpstr>From WWW to VVV</vt:lpstr>
      <vt:lpstr>The promise of Big Data</vt:lpstr>
      <vt:lpstr>PowerPoint Presentation</vt:lpstr>
      <vt:lpstr>PowerPoint Presentation</vt:lpstr>
      <vt:lpstr>PowerPoint Presentation</vt:lpstr>
      <vt:lpstr>Some more examples</vt:lpstr>
      <vt:lpstr>Ok, ok, but ... does it apply to our customers?</vt:lpstr>
      <vt:lpstr>How to extract insight from data?</vt:lpstr>
      <vt:lpstr>Types of algorithms</vt:lpstr>
      <vt:lpstr>Basically, it’s all maths...</vt:lpstr>
      <vt:lpstr>Big data skills gap</vt:lpstr>
      <vt:lpstr>Two orthogonal aspects</vt:lpstr>
      <vt:lpstr>Data science?</vt:lpstr>
      <vt:lpstr>How to process Big Data?</vt:lpstr>
      <vt:lpstr>MapReduce</vt:lpstr>
      <vt:lpstr>NoSQL and Big Data</vt:lpstr>
      <vt:lpstr>The 4th V: Veracity</vt:lpstr>
      <vt:lpstr>Data quality</vt:lpstr>
      <vt:lpstr>PowerPoint Presentation</vt:lpstr>
      <vt:lpstr>Conclusion</vt:lpstr>
      <vt:lpstr>Theory</vt:lpstr>
      <vt:lpstr>Two kinds of learning</vt:lpstr>
      <vt:lpstr>Some types of algorithms</vt:lpstr>
      <vt:lpstr>Issues</vt:lpstr>
      <vt:lpstr>Underfitting</vt:lpstr>
      <vt:lpstr>Overfitting</vt:lpstr>
      <vt:lpstr>PowerPoint Presentation</vt:lpstr>
      <vt:lpstr>Testing</vt:lpstr>
      <vt:lpstr>Missing values</vt:lpstr>
      <vt:lpstr>Terminology</vt:lpstr>
      <vt:lpstr>Nomenclature</vt:lpstr>
      <vt:lpstr>Top 10 algorithms</vt:lpstr>
      <vt:lpstr>Top 10 machine learning algs</vt:lpstr>
      <vt:lpstr>C4.5</vt:lpstr>
      <vt:lpstr>Support Vector Machines</vt:lpstr>
      <vt:lpstr>Apriori</vt:lpstr>
      <vt:lpstr>Expectation Maximization</vt:lpstr>
      <vt:lpstr>PageRank</vt:lpstr>
      <vt:lpstr>AdaBoost</vt:lpstr>
      <vt:lpstr>Recommendations</vt:lpstr>
      <vt:lpstr>Collaborative filtering</vt:lpstr>
      <vt:lpstr>Feature-based recommendation</vt:lpstr>
      <vt:lpstr>A simple idea</vt:lpstr>
      <vt:lpstr>Similarity functions</vt:lpstr>
      <vt:lpstr>Root Mean Square Error</vt:lpstr>
      <vt:lpstr>Naïve Bayes</vt:lpstr>
      <vt:lpstr>Bayes’s Theorem</vt:lpstr>
      <vt:lpstr>Simple example</vt:lpstr>
      <vt:lpstr>Linear regression</vt:lpstr>
      <vt:lpstr>Linear regression</vt:lpstr>
      <vt:lpstr>Estimating real estate prices</vt:lpstr>
      <vt:lpstr>Our data set: beer ratings</vt:lpstr>
      <vt:lpstr>Example</vt:lpstr>
      <vt:lpstr>Normalization</vt:lpstr>
      <vt:lpstr>Adding more data</vt:lpstr>
      <vt:lpstr>Making predictions</vt:lpstr>
      <vt:lpstr>Matrix formulation</vt:lpstr>
      <vt:lpstr>Clustering</vt:lpstr>
      <vt:lpstr>Clustering</vt:lpstr>
      <vt:lpstr>Sample data</vt:lpstr>
      <vt:lpstr>Distance</vt:lpstr>
      <vt:lpstr>k-means clustering</vt:lpstr>
      <vt:lpstr>First attempt at aircraft</vt:lpstr>
      <vt:lpstr>Cluster 5</vt:lpstr>
      <vt:lpstr>Cluster 4</vt:lpstr>
      <vt:lpstr>Cluster 3</vt:lpstr>
      <vt:lpstr>Cluster 2</vt:lpstr>
      <vt:lpstr>Cluster 1</vt:lpstr>
      <vt:lpstr>Clusters, summarizing</vt:lpstr>
      <vt:lpstr>Agglomerative clustering</vt:lpstr>
      <vt:lpstr>Principal component analysis</vt:lpstr>
      <vt:lpstr>PCA</vt:lpstr>
      <vt:lpstr>An example data set</vt:lpstr>
      <vt:lpstr>Dimensionality reduction</vt:lpstr>
      <vt:lpstr>Conclusion</vt:lpstr>
      <vt:lpstr>Big data &amp; machine learning</vt:lpstr>
      <vt:lpstr>PowerPoint Presentation</vt:lpstr>
      <vt:lpstr>Books I recommend</vt:lpstr>
    </vt:vector>
  </TitlesOfParts>
  <Company>Bouvet 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Bjørn-Ove Indrøy</dc:creator>
  <cp:lastModifiedBy>Mayanka Chandra Shekar</cp:lastModifiedBy>
  <cp:revision>673</cp:revision>
  <cp:lastPrinted>2013-01-07T09:56:49Z</cp:lastPrinted>
  <dcterms:created xsi:type="dcterms:W3CDTF">2012-06-27T09:11:33Z</dcterms:created>
  <dcterms:modified xsi:type="dcterms:W3CDTF">2018-01-23T20:22:14Z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9dd0b8c6-3dd6-401d-b549-d0c40b6a8c48</vt:lpwstr>
  </property>
  <property fmtid="{D5CDD505-2E9C-101B-9397-08002B2CF9AE}" pid="3" name="ContentTypeId">
    <vt:lpwstr>0x0101006DE77A4C69F7B04F983EB828CF8C5433</vt:lpwstr>
  </property>
</Properties>
</file>